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615" r:id="rId2"/>
    <p:sldId id="282" r:id="rId3"/>
    <p:sldId id="2632" r:id="rId4"/>
    <p:sldId id="2647" r:id="rId5"/>
    <p:sldId id="2637" r:id="rId6"/>
    <p:sldId id="2643" r:id="rId7"/>
    <p:sldId id="2641" r:id="rId8"/>
    <p:sldId id="2618" r:id="rId9"/>
    <p:sldId id="2646" r:id="rId10"/>
    <p:sldId id="2638" r:id="rId11"/>
    <p:sldId id="2639" r:id="rId12"/>
    <p:sldId id="2633" r:id="rId13"/>
    <p:sldId id="2634" r:id="rId14"/>
    <p:sldId id="2644" r:id="rId15"/>
    <p:sldId id="2640" r:id="rId16"/>
    <p:sldId id="2628" r:id="rId17"/>
    <p:sldId id="2645" r:id="rId18"/>
    <p:sldId id="2609" r:id="rId19"/>
    <p:sldId id="2610" r:id="rId20"/>
  </p:sldIdLst>
  <p:sldSz cx="12192000" cy="6858000"/>
  <p:notesSz cx="6797675" cy="992822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D9D17A4-A18D-4868-B6DC-5BFF90D16F28}">
          <p14:sldIdLst>
            <p14:sldId id="2615"/>
            <p14:sldId id="282"/>
            <p14:sldId id="2632"/>
            <p14:sldId id="2647"/>
            <p14:sldId id="2637"/>
            <p14:sldId id="2643"/>
            <p14:sldId id="2641"/>
            <p14:sldId id="2618"/>
            <p14:sldId id="2646"/>
            <p14:sldId id="2638"/>
            <p14:sldId id="2639"/>
            <p14:sldId id="2633"/>
            <p14:sldId id="2634"/>
            <p14:sldId id="2644"/>
            <p14:sldId id="2640"/>
            <p14:sldId id="2628"/>
            <p14:sldId id="2645"/>
            <p14:sldId id="2609"/>
            <p14:sldId id="2610"/>
          </p14:sldIdLst>
        </p14:section>
        <p14:section name="BACKUP" id="{4C798A2B-C1E4-4604-925C-3DAFE7162B5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E5360"/>
    <a:srgbClr val="2980B9"/>
    <a:srgbClr val="2ECAD9"/>
    <a:srgbClr val="2C3F50"/>
    <a:srgbClr val="D54900"/>
    <a:srgbClr val="9BBB59"/>
    <a:srgbClr val="344A5E"/>
    <a:srgbClr val="C8525E"/>
    <a:srgbClr val="E999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69" autoAdjust="0"/>
    <p:restoredTop sz="95122" autoAdjust="0"/>
  </p:normalViewPr>
  <p:slideViewPr>
    <p:cSldViewPr snapToGrid="0" showGuides="1">
      <p:cViewPr varScale="1">
        <p:scale>
          <a:sx n="83" d="100"/>
          <a:sy n="83" d="100"/>
        </p:scale>
        <p:origin x="821" y="5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98"/>
    </p:cViewPr>
  </p:sorter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254C56-C9FC-4BBF-B935-B9695869CC3F}" type="doc">
      <dgm:prSet loTypeId="urn:microsoft.com/office/officeart/2005/8/layout/hProcess10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EE5BA167-BA95-47D6-9BFB-AF4580BE90E1}">
      <dgm:prSet phldrT="[Testo]"/>
      <dgm:spPr>
        <a:ln>
          <a:solidFill>
            <a:schemeClr val="tx1"/>
          </a:solidFill>
        </a:ln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it-IT" dirty="0"/>
            <a:t>Goals</a:t>
          </a:r>
        </a:p>
      </dgm:t>
    </dgm:pt>
    <dgm:pt modelId="{19D686A0-4F78-4411-9E8C-06E9D1AB695F}" type="parTrans" cxnId="{D6C3A65B-09F9-406A-A66C-B1A0C91430C9}">
      <dgm:prSet/>
      <dgm:spPr/>
      <dgm:t>
        <a:bodyPr/>
        <a:lstStyle/>
        <a:p>
          <a:endParaRPr lang="it-IT"/>
        </a:p>
      </dgm:t>
    </dgm:pt>
    <dgm:pt modelId="{B461E525-F6AC-455F-A421-5FB453488767}" type="sibTrans" cxnId="{D6C3A65B-09F9-406A-A66C-B1A0C91430C9}">
      <dgm:prSet/>
      <dgm:spPr>
        <a:noFill/>
      </dgm:spPr>
      <dgm:t>
        <a:bodyPr/>
        <a:lstStyle/>
        <a:p>
          <a:endParaRPr lang="it-IT"/>
        </a:p>
      </dgm:t>
    </dgm:pt>
    <dgm:pt modelId="{0EDB4F98-A94E-4C91-9ADB-4DB3BD568917}">
      <dgm:prSet phldrT="[Testo]"/>
      <dgm:spPr>
        <a:ln>
          <a:solidFill>
            <a:schemeClr val="tx1"/>
          </a:solidFill>
        </a:ln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it-IT" dirty="0" err="1"/>
            <a:t>As</a:t>
          </a:r>
          <a:r>
            <a:rPr lang="it-IT" dirty="0"/>
            <a:t> </a:t>
          </a:r>
          <a:r>
            <a:rPr lang="it-IT" dirty="0" err="1"/>
            <a:t>Is</a:t>
          </a:r>
          <a:endParaRPr lang="it-IT" dirty="0"/>
        </a:p>
      </dgm:t>
    </dgm:pt>
    <dgm:pt modelId="{EFC94632-6908-4E24-92D0-E2F4BEED4A9F}" type="parTrans" cxnId="{197F4969-7BF5-446D-813C-B424DC2247F6}">
      <dgm:prSet/>
      <dgm:spPr/>
      <dgm:t>
        <a:bodyPr/>
        <a:lstStyle/>
        <a:p>
          <a:endParaRPr lang="it-IT"/>
        </a:p>
      </dgm:t>
    </dgm:pt>
    <dgm:pt modelId="{2F630E85-51D4-4849-B940-D98DACFDE615}" type="sibTrans" cxnId="{197F4969-7BF5-446D-813C-B424DC2247F6}">
      <dgm:prSet/>
      <dgm:spPr>
        <a:noFill/>
      </dgm:spPr>
      <dgm:t>
        <a:bodyPr/>
        <a:lstStyle/>
        <a:p>
          <a:endParaRPr lang="it-IT"/>
        </a:p>
      </dgm:t>
    </dgm:pt>
    <dgm:pt modelId="{64E1B151-CF6D-48F3-A602-0B853870C2F6}">
      <dgm:prSet phldrT="[Testo]"/>
      <dgm:spPr>
        <a:ln>
          <a:solidFill>
            <a:schemeClr val="tx1"/>
          </a:solidFill>
        </a:ln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it-IT" dirty="0"/>
            <a:t>Innovation</a:t>
          </a:r>
        </a:p>
      </dgm:t>
    </dgm:pt>
    <dgm:pt modelId="{E7E9B055-D648-43B0-B1A6-C131E8A8F81E}" type="parTrans" cxnId="{857CB5B4-D81F-4AD3-87C8-EE6240854646}">
      <dgm:prSet/>
      <dgm:spPr/>
      <dgm:t>
        <a:bodyPr/>
        <a:lstStyle/>
        <a:p>
          <a:endParaRPr lang="it-IT"/>
        </a:p>
      </dgm:t>
    </dgm:pt>
    <dgm:pt modelId="{378A2DFF-6787-4321-88C4-CF1D07D8E2D1}" type="sibTrans" cxnId="{857CB5B4-D81F-4AD3-87C8-EE6240854646}">
      <dgm:prSet/>
      <dgm:spPr/>
      <dgm:t>
        <a:bodyPr/>
        <a:lstStyle/>
        <a:p>
          <a:endParaRPr lang="it-IT"/>
        </a:p>
      </dgm:t>
    </dgm:pt>
    <dgm:pt modelId="{DF2D4BC7-FD34-434A-8CF8-A134AE81F1D0}" type="pres">
      <dgm:prSet presAssocID="{F2254C56-C9FC-4BBF-B935-B9695869CC3F}" presName="Name0" presStyleCnt="0">
        <dgm:presLayoutVars>
          <dgm:dir/>
          <dgm:resizeHandles val="exact"/>
        </dgm:presLayoutVars>
      </dgm:prSet>
      <dgm:spPr/>
    </dgm:pt>
    <dgm:pt modelId="{C5D4A529-5E2E-4C79-8F92-EB7675208E5C}" type="pres">
      <dgm:prSet presAssocID="{EE5BA167-BA95-47D6-9BFB-AF4580BE90E1}" presName="composite" presStyleCnt="0"/>
      <dgm:spPr/>
    </dgm:pt>
    <dgm:pt modelId="{8A863374-3402-4876-AC79-585742902376}" type="pres">
      <dgm:prSet presAssocID="{EE5BA167-BA95-47D6-9BFB-AF4580BE90E1}" presName="imagSh" presStyleLbl="b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solidFill>
            <a:schemeClr val="lt1">
              <a:hueOff val="0"/>
              <a:satOff val="0"/>
              <a:lumOff val="0"/>
              <a:alpha val="9800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Fumetto di pensiero"/>
        </a:ext>
      </dgm:extLst>
    </dgm:pt>
    <dgm:pt modelId="{B3C02C1E-F007-4C5E-B8DE-277A7F98559A}" type="pres">
      <dgm:prSet presAssocID="{EE5BA167-BA95-47D6-9BFB-AF4580BE90E1}" presName="txNode" presStyleLbl="node1" presStyleIdx="0" presStyleCnt="3" custScaleY="37805">
        <dgm:presLayoutVars>
          <dgm:bulletEnabled val="1"/>
        </dgm:presLayoutVars>
      </dgm:prSet>
      <dgm:spPr/>
    </dgm:pt>
    <dgm:pt modelId="{1ABEE7C5-F5C8-48CC-B114-FF6165E2F1C7}" type="pres">
      <dgm:prSet presAssocID="{B461E525-F6AC-455F-A421-5FB453488767}" presName="sibTrans" presStyleLbl="sibTrans2D1" presStyleIdx="0" presStyleCnt="2"/>
      <dgm:spPr/>
    </dgm:pt>
    <dgm:pt modelId="{F44200A5-4DDE-4BE2-A7C6-E3008E2378A7}" type="pres">
      <dgm:prSet presAssocID="{B461E525-F6AC-455F-A421-5FB453488767}" presName="connTx" presStyleLbl="sibTrans2D1" presStyleIdx="0" presStyleCnt="2"/>
      <dgm:spPr/>
    </dgm:pt>
    <dgm:pt modelId="{D6E23711-A498-4DC3-AEBC-154B89C10FF9}" type="pres">
      <dgm:prSet presAssocID="{0EDB4F98-A94E-4C91-9ADB-4DB3BD568917}" presName="composite" presStyleCnt="0"/>
      <dgm:spPr/>
    </dgm:pt>
    <dgm:pt modelId="{A5F3D86B-1388-4B54-9AA0-BF57F802160C}" type="pres">
      <dgm:prSet presAssocID="{0EDB4F98-A94E-4C91-9ADB-4DB3BD568917}" presName="imagSh" presStyleLbl="bgImgPlac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afico a barre"/>
        </a:ext>
      </dgm:extLst>
    </dgm:pt>
    <dgm:pt modelId="{54E87AD4-A552-4CF4-8F27-D499DA2B1A8E}" type="pres">
      <dgm:prSet presAssocID="{0EDB4F98-A94E-4C91-9ADB-4DB3BD568917}" presName="txNode" presStyleLbl="node1" presStyleIdx="1" presStyleCnt="3" custScaleY="37805" custLinFactNeighborX="-1420" custLinFactNeighborY="-681">
        <dgm:presLayoutVars>
          <dgm:bulletEnabled val="1"/>
        </dgm:presLayoutVars>
      </dgm:prSet>
      <dgm:spPr/>
    </dgm:pt>
    <dgm:pt modelId="{ABA637D6-DBCC-4698-9E38-709CA16288BD}" type="pres">
      <dgm:prSet presAssocID="{2F630E85-51D4-4849-B940-D98DACFDE615}" presName="sibTrans" presStyleLbl="sibTrans2D1" presStyleIdx="1" presStyleCnt="2"/>
      <dgm:spPr/>
    </dgm:pt>
    <dgm:pt modelId="{5267A3EE-EFEC-4410-A156-EF6130E5E6CD}" type="pres">
      <dgm:prSet presAssocID="{2F630E85-51D4-4849-B940-D98DACFDE615}" presName="connTx" presStyleLbl="sibTrans2D1" presStyleIdx="1" presStyleCnt="2"/>
      <dgm:spPr/>
    </dgm:pt>
    <dgm:pt modelId="{6E487F9C-CB1E-4141-8603-218005743FD5}" type="pres">
      <dgm:prSet presAssocID="{64E1B151-CF6D-48F3-A602-0B853870C2F6}" presName="composite" presStyleCnt="0"/>
      <dgm:spPr/>
    </dgm:pt>
    <dgm:pt modelId="{AAB349F8-4604-42AC-98CF-E2C1744A09E8}" type="pres">
      <dgm:prSet presAssocID="{64E1B151-CF6D-48F3-A602-0B853870C2F6}" presName="imagSh" presStyleLbl="bgImgPlace1" presStyleIdx="2" presStyleCnt="3" custLinFactNeighborX="-449" custLinFactNeighborY="930"/>
      <dgm:spPr>
        <a:blipFill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ampadina"/>
        </a:ext>
      </dgm:extLst>
    </dgm:pt>
    <dgm:pt modelId="{C1BBC660-FEC7-4130-B907-DDF6DA776538}" type="pres">
      <dgm:prSet presAssocID="{64E1B151-CF6D-48F3-A602-0B853870C2F6}" presName="txNode" presStyleLbl="node1" presStyleIdx="2" presStyleCnt="3" custScaleY="37805">
        <dgm:presLayoutVars>
          <dgm:bulletEnabled val="1"/>
        </dgm:presLayoutVars>
      </dgm:prSet>
      <dgm:spPr/>
    </dgm:pt>
  </dgm:ptLst>
  <dgm:cxnLst>
    <dgm:cxn modelId="{58548209-B8A8-4E31-9E07-9044FBBF7474}" type="presOf" srcId="{F2254C56-C9FC-4BBF-B935-B9695869CC3F}" destId="{DF2D4BC7-FD34-434A-8CF8-A134AE81F1D0}" srcOrd="0" destOrd="0" presId="urn:microsoft.com/office/officeart/2005/8/layout/hProcess10"/>
    <dgm:cxn modelId="{27558021-F304-4447-8488-72C6BFB703A8}" type="presOf" srcId="{B461E525-F6AC-455F-A421-5FB453488767}" destId="{1ABEE7C5-F5C8-48CC-B114-FF6165E2F1C7}" srcOrd="0" destOrd="0" presId="urn:microsoft.com/office/officeart/2005/8/layout/hProcess10"/>
    <dgm:cxn modelId="{7C26E627-5804-4C75-BABA-4B51BB42A51C}" type="presOf" srcId="{64E1B151-CF6D-48F3-A602-0B853870C2F6}" destId="{C1BBC660-FEC7-4130-B907-DDF6DA776538}" srcOrd="0" destOrd="0" presId="urn:microsoft.com/office/officeart/2005/8/layout/hProcess10"/>
    <dgm:cxn modelId="{D6C3A65B-09F9-406A-A66C-B1A0C91430C9}" srcId="{F2254C56-C9FC-4BBF-B935-B9695869CC3F}" destId="{EE5BA167-BA95-47D6-9BFB-AF4580BE90E1}" srcOrd="0" destOrd="0" parTransId="{19D686A0-4F78-4411-9E8C-06E9D1AB695F}" sibTransId="{B461E525-F6AC-455F-A421-5FB453488767}"/>
    <dgm:cxn modelId="{3E8BF060-17AB-48B9-9C52-989752C4D208}" type="presOf" srcId="{0EDB4F98-A94E-4C91-9ADB-4DB3BD568917}" destId="{54E87AD4-A552-4CF4-8F27-D499DA2B1A8E}" srcOrd="0" destOrd="0" presId="urn:microsoft.com/office/officeart/2005/8/layout/hProcess10"/>
    <dgm:cxn modelId="{197F4969-7BF5-446D-813C-B424DC2247F6}" srcId="{F2254C56-C9FC-4BBF-B935-B9695869CC3F}" destId="{0EDB4F98-A94E-4C91-9ADB-4DB3BD568917}" srcOrd="1" destOrd="0" parTransId="{EFC94632-6908-4E24-92D0-E2F4BEED4A9F}" sibTransId="{2F630E85-51D4-4849-B940-D98DACFDE615}"/>
    <dgm:cxn modelId="{DD0AA46B-B55C-4D63-A94E-2BEE94143778}" type="presOf" srcId="{EE5BA167-BA95-47D6-9BFB-AF4580BE90E1}" destId="{B3C02C1E-F007-4C5E-B8DE-277A7F98559A}" srcOrd="0" destOrd="0" presId="urn:microsoft.com/office/officeart/2005/8/layout/hProcess10"/>
    <dgm:cxn modelId="{85EF08B4-C145-4A95-AC4A-82F6E092FE3C}" type="presOf" srcId="{2F630E85-51D4-4849-B940-D98DACFDE615}" destId="{ABA637D6-DBCC-4698-9E38-709CA16288BD}" srcOrd="0" destOrd="0" presId="urn:microsoft.com/office/officeart/2005/8/layout/hProcess10"/>
    <dgm:cxn modelId="{857CB5B4-D81F-4AD3-87C8-EE6240854646}" srcId="{F2254C56-C9FC-4BBF-B935-B9695869CC3F}" destId="{64E1B151-CF6D-48F3-A602-0B853870C2F6}" srcOrd="2" destOrd="0" parTransId="{E7E9B055-D648-43B0-B1A6-C131E8A8F81E}" sibTransId="{378A2DFF-6787-4321-88C4-CF1D07D8E2D1}"/>
    <dgm:cxn modelId="{ECF7CADC-D1E6-4492-B58F-C183EFECAE3D}" type="presOf" srcId="{B461E525-F6AC-455F-A421-5FB453488767}" destId="{F44200A5-4DDE-4BE2-A7C6-E3008E2378A7}" srcOrd="1" destOrd="0" presId="urn:microsoft.com/office/officeart/2005/8/layout/hProcess10"/>
    <dgm:cxn modelId="{A8ED4BF5-07A7-4385-9D78-4658603A6132}" type="presOf" srcId="{2F630E85-51D4-4849-B940-D98DACFDE615}" destId="{5267A3EE-EFEC-4410-A156-EF6130E5E6CD}" srcOrd="1" destOrd="0" presId="urn:microsoft.com/office/officeart/2005/8/layout/hProcess10"/>
    <dgm:cxn modelId="{82A44F58-3B38-46D7-A0FA-219DB38727D1}" type="presParOf" srcId="{DF2D4BC7-FD34-434A-8CF8-A134AE81F1D0}" destId="{C5D4A529-5E2E-4C79-8F92-EB7675208E5C}" srcOrd="0" destOrd="0" presId="urn:microsoft.com/office/officeart/2005/8/layout/hProcess10"/>
    <dgm:cxn modelId="{55CA9EA7-E0F9-4677-9C2A-8B49ABC1FDFA}" type="presParOf" srcId="{C5D4A529-5E2E-4C79-8F92-EB7675208E5C}" destId="{8A863374-3402-4876-AC79-585742902376}" srcOrd="0" destOrd="0" presId="urn:microsoft.com/office/officeart/2005/8/layout/hProcess10"/>
    <dgm:cxn modelId="{6D19E3E4-64AA-4925-AC1C-37503750F585}" type="presParOf" srcId="{C5D4A529-5E2E-4C79-8F92-EB7675208E5C}" destId="{B3C02C1E-F007-4C5E-B8DE-277A7F98559A}" srcOrd="1" destOrd="0" presId="urn:microsoft.com/office/officeart/2005/8/layout/hProcess10"/>
    <dgm:cxn modelId="{463B0AEF-FFB9-42C9-9BC0-10C796206D28}" type="presParOf" srcId="{DF2D4BC7-FD34-434A-8CF8-A134AE81F1D0}" destId="{1ABEE7C5-F5C8-48CC-B114-FF6165E2F1C7}" srcOrd="1" destOrd="0" presId="urn:microsoft.com/office/officeart/2005/8/layout/hProcess10"/>
    <dgm:cxn modelId="{9EEB2D0F-3EB1-4122-B4D6-8F520D686C54}" type="presParOf" srcId="{1ABEE7C5-F5C8-48CC-B114-FF6165E2F1C7}" destId="{F44200A5-4DDE-4BE2-A7C6-E3008E2378A7}" srcOrd="0" destOrd="0" presId="urn:microsoft.com/office/officeart/2005/8/layout/hProcess10"/>
    <dgm:cxn modelId="{D31D7788-6253-4323-B530-5B324F7A7F26}" type="presParOf" srcId="{DF2D4BC7-FD34-434A-8CF8-A134AE81F1D0}" destId="{D6E23711-A498-4DC3-AEBC-154B89C10FF9}" srcOrd="2" destOrd="0" presId="urn:microsoft.com/office/officeart/2005/8/layout/hProcess10"/>
    <dgm:cxn modelId="{13004E6A-2900-429E-B8A4-E35FD0B19E57}" type="presParOf" srcId="{D6E23711-A498-4DC3-AEBC-154B89C10FF9}" destId="{A5F3D86B-1388-4B54-9AA0-BF57F802160C}" srcOrd="0" destOrd="0" presId="urn:microsoft.com/office/officeart/2005/8/layout/hProcess10"/>
    <dgm:cxn modelId="{323481FF-A86F-419A-BE2F-444A8E167BB0}" type="presParOf" srcId="{D6E23711-A498-4DC3-AEBC-154B89C10FF9}" destId="{54E87AD4-A552-4CF4-8F27-D499DA2B1A8E}" srcOrd="1" destOrd="0" presId="urn:microsoft.com/office/officeart/2005/8/layout/hProcess10"/>
    <dgm:cxn modelId="{E6243692-E1CA-41D2-93F0-242BDBC55C71}" type="presParOf" srcId="{DF2D4BC7-FD34-434A-8CF8-A134AE81F1D0}" destId="{ABA637D6-DBCC-4698-9E38-709CA16288BD}" srcOrd="3" destOrd="0" presId="urn:microsoft.com/office/officeart/2005/8/layout/hProcess10"/>
    <dgm:cxn modelId="{31889B69-F987-474D-A08F-1F451C617DA2}" type="presParOf" srcId="{ABA637D6-DBCC-4698-9E38-709CA16288BD}" destId="{5267A3EE-EFEC-4410-A156-EF6130E5E6CD}" srcOrd="0" destOrd="0" presId="urn:microsoft.com/office/officeart/2005/8/layout/hProcess10"/>
    <dgm:cxn modelId="{FAFAF5DD-9393-44C9-80E4-44648897AFA4}" type="presParOf" srcId="{DF2D4BC7-FD34-434A-8CF8-A134AE81F1D0}" destId="{6E487F9C-CB1E-4141-8603-218005743FD5}" srcOrd="4" destOrd="0" presId="urn:microsoft.com/office/officeart/2005/8/layout/hProcess10"/>
    <dgm:cxn modelId="{1A0E848E-9C45-47A1-B952-2223B4A75DA8}" type="presParOf" srcId="{6E487F9C-CB1E-4141-8603-218005743FD5}" destId="{AAB349F8-4604-42AC-98CF-E2C1744A09E8}" srcOrd="0" destOrd="0" presId="urn:microsoft.com/office/officeart/2005/8/layout/hProcess10"/>
    <dgm:cxn modelId="{4663AF9D-BC6A-40DF-8F2C-7E931A779A4F}" type="presParOf" srcId="{6E487F9C-CB1E-4141-8603-218005743FD5}" destId="{C1BBC660-FEC7-4130-B907-DDF6DA776538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CE8310-E18B-4BED-B702-23B1FB62D42B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D38CFF5E-3141-4A3F-A693-C0D4C8F1AEE6}" type="pres">
      <dgm:prSet presAssocID="{79CE8310-E18B-4BED-B702-23B1FB62D42B}" presName="linearFlow" presStyleCnt="0">
        <dgm:presLayoutVars>
          <dgm:dir/>
          <dgm:resizeHandles val="exact"/>
        </dgm:presLayoutVars>
      </dgm:prSet>
      <dgm:spPr/>
    </dgm:pt>
  </dgm:ptLst>
  <dgm:cxnLst>
    <dgm:cxn modelId="{18287F9F-B2D9-4F0F-BDEC-017C483E25E6}" type="presOf" srcId="{79CE8310-E18B-4BED-B702-23B1FB62D42B}" destId="{D38CFF5E-3141-4A3F-A693-C0D4C8F1AEE6}" srcOrd="0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863374-3402-4876-AC79-585742902376}">
      <dsp:nvSpPr>
        <dsp:cNvPr id="0" name=""/>
        <dsp:cNvSpPr/>
      </dsp:nvSpPr>
      <dsp:spPr>
        <a:xfrm>
          <a:off x="4368" y="1382775"/>
          <a:ext cx="2058235" cy="205823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 val="98000"/>
            </a:schemeClr>
          </a:solidFill>
          <a:prstDash val="solid"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3C02C1E-F007-4C5E-B8DE-277A7F98559A}">
      <dsp:nvSpPr>
        <dsp:cNvPr id="0" name=""/>
        <dsp:cNvSpPr/>
      </dsp:nvSpPr>
      <dsp:spPr>
        <a:xfrm>
          <a:off x="339430" y="3257776"/>
          <a:ext cx="2058235" cy="7781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tx1"/>
          </a:solidFill>
        </a:ln>
        <a:effectLst>
          <a:glow rad="228600">
            <a:schemeClr val="accent3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dirty="0"/>
            <a:t>Goals</a:t>
          </a:r>
        </a:p>
      </dsp:txBody>
      <dsp:txXfrm>
        <a:off x="362220" y="3280566"/>
        <a:ext cx="2012655" cy="732535"/>
      </dsp:txXfrm>
    </dsp:sp>
    <dsp:sp modelId="{1ABEE7C5-F5C8-48CC-B114-FF6165E2F1C7}">
      <dsp:nvSpPr>
        <dsp:cNvPr id="0" name=""/>
        <dsp:cNvSpPr/>
      </dsp:nvSpPr>
      <dsp:spPr>
        <a:xfrm>
          <a:off x="2459065" y="2164610"/>
          <a:ext cx="396461" cy="494565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100" kern="1200"/>
        </a:p>
      </dsp:txBody>
      <dsp:txXfrm>
        <a:off x="2459065" y="2263523"/>
        <a:ext cx="277523" cy="296739"/>
      </dsp:txXfrm>
    </dsp:sp>
    <dsp:sp modelId="{A5F3D86B-1388-4B54-9AA0-BF57F802160C}">
      <dsp:nvSpPr>
        <dsp:cNvPr id="0" name=""/>
        <dsp:cNvSpPr/>
      </dsp:nvSpPr>
      <dsp:spPr>
        <a:xfrm>
          <a:off x="3195351" y="1382775"/>
          <a:ext cx="2058235" cy="205823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4E87AD4-A552-4CF4-8F27-D499DA2B1A8E}">
      <dsp:nvSpPr>
        <dsp:cNvPr id="0" name=""/>
        <dsp:cNvSpPr/>
      </dsp:nvSpPr>
      <dsp:spPr>
        <a:xfrm>
          <a:off x="3501186" y="3243759"/>
          <a:ext cx="2058235" cy="7781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tx1"/>
          </a:solidFill>
        </a:ln>
        <a:effectLst>
          <a:glow rad="228600">
            <a:schemeClr val="accent3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dirty="0" err="1"/>
            <a:t>As</a:t>
          </a:r>
          <a:r>
            <a:rPr lang="it-IT" sz="3200" kern="1200" dirty="0"/>
            <a:t> </a:t>
          </a:r>
          <a:r>
            <a:rPr lang="it-IT" sz="3200" kern="1200" dirty="0" err="1"/>
            <a:t>Is</a:t>
          </a:r>
          <a:endParaRPr lang="it-IT" sz="3200" kern="1200" dirty="0"/>
        </a:p>
      </dsp:txBody>
      <dsp:txXfrm>
        <a:off x="3523976" y="3266549"/>
        <a:ext cx="2012655" cy="732535"/>
      </dsp:txXfrm>
    </dsp:sp>
    <dsp:sp modelId="{ABA637D6-DBCC-4698-9E38-709CA16288BD}">
      <dsp:nvSpPr>
        <dsp:cNvPr id="0" name=""/>
        <dsp:cNvSpPr/>
      </dsp:nvSpPr>
      <dsp:spPr>
        <a:xfrm rot="20681">
          <a:off x="5646810" y="2174349"/>
          <a:ext cx="393234" cy="494565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100" kern="1200"/>
        </a:p>
      </dsp:txBody>
      <dsp:txXfrm>
        <a:off x="5646811" y="2272907"/>
        <a:ext cx="275264" cy="296739"/>
      </dsp:txXfrm>
    </dsp:sp>
    <dsp:sp modelId="{AAB349F8-4604-42AC-98CF-E2C1744A09E8}">
      <dsp:nvSpPr>
        <dsp:cNvPr id="0" name=""/>
        <dsp:cNvSpPr/>
      </dsp:nvSpPr>
      <dsp:spPr>
        <a:xfrm>
          <a:off x="6377092" y="1401916"/>
          <a:ext cx="2058235" cy="2058235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1BBC660-FEC7-4130-B907-DDF6DA776538}">
      <dsp:nvSpPr>
        <dsp:cNvPr id="0" name=""/>
        <dsp:cNvSpPr/>
      </dsp:nvSpPr>
      <dsp:spPr>
        <a:xfrm>
          <a:off x="6721395" y="3257776"/>
          <a:ext cx="2058235" cy="7781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tx1"/>
          </a:solidFill>
        </a:ln>
        <a:effectLst>
          <a:glow rad="228600">
            <a:schemeClr val="accent3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dirty="0"/>
            <a:t>Innovation</a:t>
          </a:r>
        </a:p>
      </dsp:txBody>
      <dsp:txXfrm>
        <a:off x="6744185" y="3280566"/>
        <a:ext cx="2012655" cy="7325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825C8-9947-4FEB-8D4E-BE9E78627EE1}" type="datetimeFigureOut">
              <a:rPr lang="it-IT" smtClean="0"/>
              <a:t>13/10/2019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8BA58-BB87-449E-8381-2A54349508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1771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89850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Negli ultimi decenni l’evoluzione tecnologica  ha provocato una trasformazione della società </a:t>
            </a:r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 ha moltiplicato i canali d'accesso all'informazione</a:t>
            </a:r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 oggi, Grazie al processo di digitalizzazione, è possibile ricavare informazioni che era impossibile ottenere prima.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1949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34678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59511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92653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00579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Negli ultimi decenni l’evoluzione tecnologica  ha provocato una trasformazione della società </a:t>
            </a:r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 ha moltiplicato i canali d'accesso all'informazione</a:t>
            </a:r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 oggi, Grazie al processo di digitalizzazione, è possibile ricavare informazioni che era impossibile ottenere prima.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06640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04074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59417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6399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/>
              <a:t>Proprio questo percorso evolutivo ha fatto sì che le imprese si orientassero verso nuovi processi di innovazione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/>
              <a:t>Le aziende hanno degli obiettivi comuni che sono indipendenti dalla tipologia delle loro attività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/>
              <a:t>Questi sono: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Ricavare insights, ossia informazioni nuove che una volta apprese possono modificare le proprie strategie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 Raggiungere un Vantaggio competitivo rispetto ai propri concorrenti che permetta di avere maggiore redditività. </a:t>
            </a:r>
          </a:p>
          <a:p>
            <a:endParaRPr lang="it-IT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Allo stato attuale per raggiungere questi obiettivi esse utilizzano quella che viene definita Business Intelligence </a:t>
            </a:r>
          </a:p>
          <a:p>
            <a:endParaRPr lang="it-IT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 che si basa principalmente su analisi storiche dei dati interni all’azienda stessa, come ad esempio le vendite, i movimenti di magazzino </a:t>
            </a:r>
          </a:p>
          <a:p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il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customer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relationship management(CRM) ovvero le  informazioni sui clienti registrati</a:t>
            </a:r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L’innovazione che abbiamo cercato di apportare è stata quella di andare ad integrare questi dati interni, con dati esterni provenienti da fonti eterogenee</a:t>
            </a:r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Sfruttando tecniche di Data Mining e Advanced Analytics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4238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BUSINESS INTELLIGENCE</a:t>
            </a:r>
            <a:r>
              <a:rPr lang="en-US" sz="12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 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Set of processes for collecting and analyzing information on the corporate business, whose purpose is to support the decisions and control of business performance. 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ETL </a:t>
            </a:r>
            <a:r>
              <a:rPr lang="en-US" dirty="0"/>
              <a:t>Provides a data cleaning service, eliminating dirty, redundant or incorrect data through the ETL "Extraction, Transformation &amp; Loading" processes that take data from the power systems (ERP, Excel sheets etc.) and bring them to the DWH certifying them through data quality processes.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DATA WAREHOUSE </a:t>
            </a:r>
            <a:r>
              <a:rPr lang="en-US" dirty="0"/>
              <a:t>Defines a consolidated and stable storage system for certified data.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DATA MART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analytical database designed to meet the specific needs of a company. Being a logical or physical subset of a larger data warehouse, it follows the same design rules with aggregated data at various levels of detail.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FillTx/>
              <a:latin typeface="Arial" panose="020B0604020202020204" pitchFamily="34" charset="0"/>
              <a:ea typeface="NimbusSanL"/>
              <a:cs typeface="Arial" panose="020B0604020202020204" pitchFamily="34" charset="0"/>
              <a:sym typeface="NimbusSan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DATA MINING </a:t>
            </a:r>
            <a:r>
              <a:rPr lang="en-US" dirty="0"/>
              <a:t>Transforms information into a source of knowledge through business analysis of the data itself, determining new KPIs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DATA VISUALIZATION</a:t>
            </a:r>
            <a:r>
              <a:rPr kumimoji="0" lang="it-IT" sz="12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 </a:t>
            </a:r>
            <a:r>
              <a:rPr lang="en-US" dirty="0"/>
              <a:t>generic term that describes any attempt to help people understand the meaning of the data analyzed by placing them in a visual context. Models, trends and correlations that may not be detected in the requested text data can be more easily displayed and recorded through reports using data visualization software.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5551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DATA WAREHOUSE </a:t>
            </a:r>
            <a:r>
              <a:rPr lang="en-US" dirty="0"/>
              <a:t>Defines a consolidated and stable storage system for certified data.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DATA MART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analytical database designed to meet the specific needs of a company. Being a logical or physical subset of a larger data warehouse, it follows the same design rules with aggregated data at various levels of detail.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FillTx/>
              <a:latin typeface="Arial" panose="020B0604020202020204" pitchFamily="34" charset="0"/>
              <a:ea typeface="NimbusSanL"/>
              <a:cs typeface="Arial" panose="020B0604020202020204" pitchFamily="34" charset="0"/>
              <a:sym typeface="NimbusSan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2671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Negli ultimi decenni l’evoluzione tecnologica  ha provocato una trasformazione della società </a:t>
            </a:r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 ha moltiplicato i canali d'accesso all'informazione</a:t>
            </a:r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 oggi, Grazie al processo di digitalizzazione, è possibile ricavare informazioni che era impossibile ottenere prima.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94374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93735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222222"/>
                </a:solidFill>
              </a:rPr>
              <a:t>The dimension are completely normalized tables;</a:t>
            </a:r>
          </a:p>
          <a:p>
            <a:pPr hangingPunct="0"/>
            <a:r>
              <a:rPr lang="en-US" sz="1200" dirty="0">
                <a:solidFill>
                  <a:srgbClr val="222222"/>
                </a:solidFill>
              </a:rPr>
              <a:t> 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222222"/>
                </a:solidFill>
              </a:rPr>
              <a:t>A query run slower than one on Star schema-based;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222222"/>
              </a:solidFill>
            </a:endParaRPr>
          </a:p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222222"/>
                </a:solidFill>
              </a:rPr>
              <a:t>Creation of Integer surrogate keys (SK) to improve the efficiency allowing a quick connection and loading of data for large tables, where only the key and not all the attributes will be reported. 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222222"/>
              </a:solidFill>
            </a:endParaRPr>
          </a:p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222222"/>
                </a:solidFill>
              </a:rPr>
              <a:t>Minimal code changes.</a:t>
            </a:r>
            <a:endParaRPr kumimoji="0" lang="it-IT" sz="1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ea typeface="NimbusSanL"/>
              <a:cs typeface="Arial" panose="020B0604020202020204" pitchFamily="34" charset="0"/>
              <a:sym typeface="NimbusSan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39930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cs typeface="Arial" panose="020B0604020202020204" pitchFamily="34" charset="0"/>
              </a:rPr>
              <a:t>Generic representation of a dimensional model in which a facts table with a composite key is combined with different dimension tables, each with a single primary key;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2C3F50"/>
                </a:solidFill>
                <a:cs typeface="Arial" panose="020B0604020202020204" pitchFamily="34" charset="0"/>
              </a:rPr>
              <a:t>Simple structure &amp; easy to understand</a:t>
            </a:r>
            <a:r>
              <a:rPr 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it-IT" sz="1200" dirty="0">
              <a:solidFill>
                <a:srgbClr val="2C3F50"/>
              </a:solidFill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High performance queries,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because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they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reduce the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JOINs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to be made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between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tables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altLang="it-IT" sz="1200" dirty="0">
              <a:solidFill>
                <a:srgbClr val="2C3F50"/>
              </a:solidFill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Relatively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long data loading time,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because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the data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redundancy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due to de-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normalization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causes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an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increasing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of the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table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size;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altLang="it-IT" sz="1200" dirty="0">
              <a:solidFill>
                <a:srgbClr val="2C3F50"/>
              </a:solidFill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Widely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supported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by a large </a:t>
            </a:r>
            <a:r>
              <a:rPr lang="it-IT" altLang="it-IT" sz="1200" dirty="0" err="1">
                <a:solidFill>
                  <a:srgbClr val="2C3F50"/>
                </a:solidFill>
                <a:cs typeface="Arial" panose="020B0604020202020204" pitchFamily="34" charset="0"/>
              </a:rPr>
              <a:t>number</a:t>
            </a:r>
            <a:r>
              <a:rPr lang="it-IT" altLang="it-IT" sz="1200" dirty="0">
                <a:solidFill>
                  <a:srgbClr val="2C3F50"/>
                </a:solidFill>
                <a:cs typeface="Arial" panose="020B0604020202020204" pitchFamily="34" charset="0"/>
              </a:rPr>
              <a:t> of business intelligence tools;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1524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8BA58-BB87-449E-8381-2A5434950822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1793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PERTUR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body" sz="quarter" idx="1"/>
          </p:nvPr>
        </p:nvSpPr>
        <p:spPr>
          <a:xfrm>
            <a:off x="609600" y="4531867"/>
            <a:ext cx="10301856" cy="996708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1800" b="1" spc="600">
                <a:solidFill>
                  <a:schemeClr val="accent3"/>
                </a:solidFill>
              </a:defRPr>
            </a:lvl1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0" hasCustomPrompt="1"/>
          </p:nvPr>
        </p:nvSpPr>
        <p:spPr>
          <a:xfrm>
            <a:off x="644305" y="6211800"/>
            <a:ext cx="6555875" cy="281017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93D4F"/>
                </a:solidFill>
              </a:defRPr>
            </a:lvl1pPr>
            <a:lvl2pPr algn="l"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data</a:t>
            </a:r>
          </a:p>
        </p:txBody>
      </p:sp>
      <p:sp>
        <p:nvSpPr>
          <p:cNvPr id="23" name="Shape 30"/>
          <p:cNvSpPr/>
          <p:nvPr userDrawn="1"/>
        </p:nvSpPr>
        <p:spPr>
          <a:xfrm>
            <a:off x="601938" y="1616725"/>
            <a:ext cx="3089817" cy="759897"/>
          </a:xfrm>
          <a:prstGeom prst="roundRect">
            <a:avLst>
              <a:gd name="adj" fmla="val 50000"/>
            </a:avLst>
          </a:prstGeom>
          <a:solidFill>
            <a:schemeClr val="accent6">
              <a:lumOff val="11000"/>
              <a:alpha val="4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 sz="1800"/>
          </a:p>
        </p:txBody>
      </p:sp>
      <p:sp>
        <p:nvSpPr>
          <p:cNvPr id="24" name="Shape 31"/>
          <p:cNvSpPr/>
          <p:nvPr userDrawn="1"/>
        </p:nvSpPr>
        <p:spPr>
          <a:xfrm>
            <a:off x="4051002" y="2415339"/>
            <a:ext cx="3089817" cy="759897"/>
          </a:xfrm>
          <a:prstGeom prst="roundRect">
            <a:avLst>
              <a:gd name="adj" fmla="val 50000"/>
            </a:avLst>
          </a:prstGeom>
          <a:solidFill>
            <a:schemeClr val="accent6">
              <a:lumOff val="11000"/>
              <a:alpha val="4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 sz="1800"/>
          </a:p>
        </p:txBody>
      </p:sp>
      <p:sp>
        <p:nvSpPr>
          <p:cNvPr id="25" name="Shape 32"/>
          <p:cNvSpPr/>
          <p:nvPr userDrawn="1"/>
        </p:nvSpPr>
        <p:spPr>
          <a:xfrm>
            <a:off x="-406333" y="3279198"/>
            <a:ext cx="3089817" cy="759897"/>
          </a:xfrm>
          <a:prstGeom prst="roundRect">
            <a:avLst>
              <a:gd name="adj" fmla="val 50000"/>
            </a:avLst>
          </a:prstGeom>
          <a:solidFill>
            <a:schemeClr val="accent6">
              <a:lumOff val="11000"/>
              <a:alpha val="4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 sz="1800"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601937" y="1405236"/>
            <a:ext cx="10301880" cy="2701060"/>
          </a:xfrm>
          <a:prstGeom prst="rect">
            <a:avLst/>
          </a:prstGeom>
        </p:spPr>
        <p:txBody>
          <a:bodyPr anchor="b"/>
          <a:lstStyle>
            <a:lvl1pPr algn="l">
              <a:defRPr sz="5400" b="1">
                <a:solidFill>
                  <a:srgbClr val="293D4F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dirty="0"/>
          </a:p>
        </p:txBody>
      </p:sp>
      <p:pic>
        <p:nvPicPr>
          <p:cNvPr id="10" name="image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3499" y="0"/>
            <a:ext cx="7348495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19934882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8"/>
          <p:cNvSpPr>
            <a:spLocks noGrp="1"/>
          </p:cNvSpPr>
          <p:nvPr>
            <p:ph type="pic" idx="13"/>
          </p:nvPr>
        </p:nvSpPr>
        <p:spPr>
          <a:xfrm>
            <a:off x="0" y="1006998"/>
            <a:ext cx="12192000" cy="585100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it-IT"/>
              <a:t>Fare clic sull'icona per inserire un'immagine</a:t>
            </a:r>
            <a:endParaRPr/>
          </a:p>
        </p:txBody>
      </p:sp>
      <p:sp>
        <p:nvSpPr>
          <p:cNvPr id="3" name="Rettangolo 2"/>
          <p:cNvSpPr/>
          <p:nvPr/>
        </p:nvSpPr>
        <p:spPr>
          <a:xfrm>
            <a:off x="0" y="409334"/>
            <a:ext cx="12192000" cy="36933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0" y="0"/>
            <a:ext cx="12192000" cy="115200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3" name="Shape 82"/>
          <p:cNvSpPr>
            <a:spLocks noGrp="1"/>
          </p:cNvSpPr>
          <p:nvPr>
            <p:ph type="body" sz="quarter" idx="1" hasCustomPrompt="1"/>
          </p:nvPr>
        </p:nvSpPr>
        <p:spPr>
          <a:xfrm>
            <a:off x="609600" y="644528"/>
            <a:ext cx="10972800" cy="36036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2000" b="1" spc="300"/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4" name="Shape 68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28812"/>
            <a:ext cx="10972800" cy="36036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400"/>
              </a:spcBef>
              <a:defRPr sz="1100" b="1" spc="3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6" name="Shape 85"/>
          <p:cNvSpPr>
            <a:spLocks noGrp="1"/>
          </p:cNvSpPr>
          <p:nvPr>
            <p:ph type="sldNum" sz="quarter" idx="4"/>
          </p:nvPr>
        </p:nvSpPr>
        <p:spPr>
          <a:xfrm>
            <a:off x="5727943" y="6070004"/>
            <a:ext cx="702107" cy="238782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fld id="{CF1D7E80-DEC5-40FD-AD3D-71A9C90186B3}" type="slidenum">
              <a:rPr lang="it-IT" smtClean="0"/>
              <a:t>‹N›</a:t>
            </a:fld>
            <a:endParaRPr lang="it-IT"/>
          </a:p>
        </p:txBody>
      </p:sp>
      <p:sp>
        <p:nvSpPr>
          <p:cNvPr id="17" name="Segnaposto testo 3"/>
          <p:cNvSpPr>
            <a:spLocks noGrp="1"/>
          </p:cNvSpPr>
          <p:nvPr>
            <p:ph type="body" sz="quarter" idx="20" hasCustomPrompt="1"/>
          </p:nvPr>
        </p:nvSpPr>
        <p:spPr>
          <a:xfrm>
            <a:off x="681567" y="6360933"/>
            <a:ext cx="10996084" cy="309562"/>
          </a:xfrm>
          <a:prstGeom prst="rect">
            <a:avLst/>
          </a:prstGeom>
        </p:spPr>
        <p:txBody>
          <a:bodyPr/>
          <a:lstStyle>
            <a:lvl1pPr>
              <a:defRPr sz="1000" spc="300">
                <a:solidFill>
                  <a:schemeClr val="tx2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pic>
        <p:nvPicPr>
          <p:cNvPr id="18" name="Immagine 1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23"/>
          <a:stretch/>
        </p:blipFill>
        <p:spPr>
          <a:xfrm>
            <a:off x="3048000" y="0"/>
            <a:ext cx="9144000" cy="1183341"/>
          </a:xfrm>
          <a:prstGeom prst="rect">
            <a:avLst/>
          </a:prstGeom>
        </p:spPr>
      </p:pic>
      <p:pic>
        <p:nvPicPr>
          <p:cNvPr id="19" name="image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53849" y="6208503"/>
            <a:ext cx="1432938" cy="4076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09620195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0" y="409334"/>
            <a:ext cx="12192000" cy="36933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0" y="0"/>
            <a:ext cx="12192000" cy="115200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3" name="Shape 82"/>
          <p:cNvSpPr>
            <a:spLocks noGrp="1"/>
          </p:cNvSpPr>
          <p:nvPr>
            <p:ph type="body" sz="quarter" idx="1" hasCustomPrompt="1"/>
          </p:nvPr>
        </p:nvSpPr>
        <p:spPr>
          <a:xfrm>
            <a:off x="609600" y="644528"/>
            <a:ext cx="10972800" cy="36036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2000" b="1" spc="300"/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4" name="Shape 68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28812"/>
            <a:ext cx="10972800" cy="36036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400"/>
              </a:spcBef>
              <a:defRPr sz="1100" b="1" spc="3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0" name="Shape 132"/>
          <p:cNvSpPr>
            <a:spLocks noGrp="1"/>
          </p:cNvSpPr>
          <p:nvPr>
            <p:ph type="body" sz="quarter" idx="20"/>
          </p:nvPr>
        </p:nvSpPr>
        <p:spPr>
          <a:xfrm>
            <a:off x="585917" y="5821539"/>
            <a:ext cx="8233460" cy="292480"/>
          </a:xfrm>
          <a:prstGeom prst="rect">
            <a:avLst/>
          </a:prstGeom>
        </p:spPr>
        <p:txBody>
          <a:bodyPr/>
          <a:lstStyle>
            <a:lvl1pPr algn="l">
              <a:spcBef>
                <a:spcPts val="200"/>
              </a:spcBef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graphicFrame>
        <p:nvGraphicFramePr>
          <p:cNvPr id="15" name="Table 136"/>
          <p:cNvGraphicFramePr/>
          <p:nvPr>
            <p:extLst>
              <p:ext uri="{D42A27DB-BD31-4B8C-83A1-F6EECF244321}">
                <p14:modId xmlns:p14="http://schemas.microsoft.com/office/powerpoint/2010/main" val="4032265258"/>
              </p:ext>
            </p:extLst>
          </p:nvPr>
        </p:nvGraphicFramePr>
        <p:xfrm>
          <a:off x="609600" y="1395525"/>
          <a:ext cx="10972800" cy="4377445"/>
        </p:xfrm>
        <a:graphic>
          <a:graphicData uri="http://schemas.openxmlformats.org/drawingml/2006/table">
            <a:tbl>
              <a:tblPr firstRow="1" bandRow="1"/>
              <a:tblGrid>
                <a:gridCol w="15823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67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26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9603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>
                        <a:latin typeface="NimbusSanL" panose="00000500000000000000" pitchFamily="50" charset="0"/>
                      </a:endParaRPr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>
                        <a:latin typeface="NimbusSanL" panose="00000500000000000000" pitchFamily="50" charset="0"/>
                      </a:endParaRPr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>
                        <a:latin typeface="NimbusSanL" panose="00000500000000000000" pitchFamily="50" charset="0"/>
                      </a:endParaRPr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>
                        <a:latin typeface="NimbusSanL" panose="00000500000000000000" pitchFamily="50" charset="0"/>
                      </a:endParaRPr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>
                        <a:latin typeface="NimbusSanL" panose="00000500000000000000" pitchFamily="50" charset="0"/>
                      </a:endParaRPr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0352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0352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0352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0352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dirty="0"/>
                    </a:p>
                  </a:txBody>
                  <a:tcPr marL="60960" marR="609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7" name="Shape 85"/>
          <p:cNvSpPr>
            <a:spLocks noGrp="1"/>
          </p:cNvSpPr>
          <p:nvPr>
            <p:ph type="sldNum" sz="quarter" idx="4"/>
          </p:nvPr>
        </p:nvSpPr>
        <p:spPr>
          <a:xfrm>
            <a:off x="5727943" y="6070004"/>
            <a:ext cx="702107" cy="238782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fld id="{CF1D7E80-DEC5-40FD-AD3D-71A9C90186B3}" type="slidenum">
              <a:rPr lang="it-IT" smtClean="0"/>
              <a:t>‹N›</a:t>
            </a:fld>
            <a:endParaRPr lang="it-IT"/>
          </a:p>
        </p:txBody>
      </p:sp>
      <p:sp>
        <p:nvSpPr>
          <p:cNvPr id="18" name="Segnaposto testo 3"/>
          <p:cNvSpPr>
            <a:spLocks noGrp="1"/>
          </p:cNvSpPr>
          <p:nvPr>
            <p:ph type="body" sz="quarter" idx="21" hasCustomPrompt="1"/>
          </p:nvPr>
        </p:nvSpPr>
        <p:spPr>
          <a:xfrm>
            <a:off x="681567" y="6360933"/>
            <a:ext cx="10996084" cy="309562"/>
          </a:xfrm>
          <a:prstGeom prst="rect">
            <a:avLst/>
          </a:prstGeom>
        </p:spPr>
        <p:txBody>
          <a:bodyPr/>
          <a:lstStyle>
            <a:lvl1pPr>
              <a:defRPr sz="1000" spc="300">
                <a:solidFill>
                  <a:schemeClr val="tx2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hape 70"/>
          <p:cNvSpPr/>
          <p:nvPr userDrawn="1"/>
        </p:nvSpPr>
        <p:spPr>
          <a:xfrm>
            <a:off x="669328" y="560421"/>
            <a:ext cx="515829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20" name="Immagine 1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23"/>
          <a:stretch/>
        </p:blipFill>
        <p:spPr>
          <a:xfrm>
            <a:off x="3048000" y="0"/>
            <a:ext cx="9144000" cy="1183341"/>
          </a:xfrm>
          <a:prstGeom prst="rect">
            <a:avLst/>
          </a:prstGeom>
        </p:spPr>
      </p:pic>
      <p:pic>
        <p:nvPicPr>
          <p:cNvPr id="21" name="image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53849" y="6208503"/>
            <a:ext cx="1432938" cy="4076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5496185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3499" y="0"/>
            <a:ext cx="7348495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0573976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95"/>
          <a:stretch/>
        </p:blipFill>
        <p:spPr>
          <a:xfrm>
            <a:off x="0" y="0"/>
            <a:ext cx="12192000" cy="231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3736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IUSUR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3499" y="0"/>
            <a:ext cx="7348495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53849" y="6208503"/>
            <a:ext cx="1432938" cy="4076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05856502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ZION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609601" y="3045015"/>
            <a:ext cx="3089817" cy="759897"/>
          </a:xfrm>
          <a:prstGeom prst="roundRect">
            <a:avLst>
              <a:gd name="adj" fmla="val 50000"/>
            </a:avLst>
          </a:prstGeom>
          <a:solidFill>
            <a:srgbClr val="273747"/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 sz="1800"/>
          </a:p>
        </p:txBody>
      </p:sp>
      <p:sp>
        <p:nvSpPr>
          <p:cNvPr id="45" name="Shape 45"/>
          <p:cNvSpPr/>
          <p:nvPr/>
        </p:nvSpPr>
        <p:spPr>
          <a:xfrm>
            <a:off x="4081669" y="3843629"/>
            <a:ext cx="3089817" cy="759897"/>
          </a:xfrm>
          <a:prstGeom prst="roundRect">
            <a:avLst>
              <a:gd name="adj" fmla="val 50000"/>
            </a:avLst>
          </a:prstGeom>
          <a:solidFill>
            <a:srgbClr val="273747"/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 sz="1800"/>
          </a:p>
        </p:txBody>
      </p:sp>
      <p:sp>
        <p:nvSpPr>
          <p:cNvPr id="46" name="Shape 46"/>
          <p:cNvSpPr/>
          <p:nvPr/>
        </p:nvSpPr>
        <p:spPr>
          <a:xfrm>
            <a:off x="-398670" y="4707488"/>
            <a:ext cx="3089817" cy="759897"/>
          </a:xfrm>
          <a:prstGeom prst="roundRect">
            <a:avLst>
              <a:gd name="adj" fmla="val 50000"/>
            </a:avLst>
          </a:prstGeom>
          <a:solidFill>
            <a:srgbClr val="273747"/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 sz="1800"/>
          </a:p>
        </p:txBody>
      </p:sp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xfrm>
            <a:off x="578734" y="3239311"/>
            <a:ext cx="8072399" cy="1785257"/>
          </a:xfrm>
          <a:prstGeom prst="rect">
            <a:avLst/>
          </a:prstGeom>
        </p:spPr>
        <p:txBody>
          <a:bodyPr/>
          <a:lstStyle>
            <a:lvl1pPr algn="l">
              <a:defRPr sz="6000" b="1"/>
            </a:lvl1pPr>
          </a:lstStyle>
          <a:p>
            <a:r>
              <a:rPr lang="it-IT"/>
              <a:t>Fare clic per modificare lo stile del titolo</a:t>
            </a:r>
            <a:endParaRPr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40"/>
          <a:stretch/>
        </p:blipFill>
        <p:spPr>
          <a:xfrm>
            <a:off x="0" y="0"/>
            <a:ext cx="12192000" cy="2310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63573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0" y="409334"/>
            <a:ext cx="12192000" cy="36933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0" y="0"/>
            <a:ext cx="12192000" cy="115200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3" name="Shape 82"/>
          <p:cNvSpPr>
            <a:spLocks noGrp="1"/>
          </p:cNvSpPr>
          <p:nvPr>
            <p:ph type="body" sz="quarter" idx="1" hasCustomPrompt="1"/>
          </p:nvPr>
        </p:nvSpPr>
        <p:spPr>
          <a:xfrm>
            <a:off x="609600" y="644528"/>
            <a:ext cx="10972800" cy="36036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2000" b="1" spc="300"/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pic>
        <p:nvPicPr>
          <p:cNvPr id="14" name="Immagine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23"/>
          <a:stretch/>
        </p:blipFill>
        <p:spPr>
          <a:xfrm>
            <a:off x="3048000" y="0"/>
            <a:ext cx="9144000" cy="1183341"/>
          </a:xfrm>
          <a:prstGeom prst="rect">
            <a:avLst/>
          </a:prstGeom>
        </p:spPr>
      </p:pic>
      <p:pic>
        <p:nvPicPr>
          <p:cNvPr id="15" name="image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53849" y="6208503"/>
            <a:ext cx="1432938" cy="407699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hape 85"/>
          <p:cNvSpPr>
            <a:spLocks noGrp="1"/>
          </p:cNvSpPr>
          <p:nvPr>
            <p:ph type="sldNum" sz="quarter" idx="4"/>
          </p:nvPr>
        </p:nvSpPr>
        <p:spPr>
          <a:xfrm>
            <a:off x="5727943" y="6070004"/>
            <a:ext cx="702107" cy="238782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fld id="{CF1D7E80-DEC5-40FD-AD3D-71A9C90186B3}" type="slidenum">
              <a:rPr lang="it-IT" smtClean="0"/>
              <a:t>‹N›</a:t>
            </a:fld>
            <a:endParaRPr lang="it-IT"/>
          </a:p>
        </p:txBody>
      </p:sp>
      <p:sp>
        <p:nvSpPr>
          <p:cNvPr id="21" name="Segnaposto testo 3"/>
          <p:cNvSpPr>
            <a:spLocks noGrp="1"/>
          </p:cNvSpPr>
          <p:nvPr>
            <p:ph type="body" sz="quarter" idx="20" hasCustomPrompt="1"/>
          </p:nvPr>
        </p:nvSpPr>
        <p:spPr>
          <a:xfrm>
            <a:off x="681567" y="6360933"/>
            <a:ext cx="10996084" cy="309562"/>
          </a:xfrm>
          <a:prstGeom prst="rect">
            <a:avLst/>
          </a:prstGeom>
        </p:spPr>
        <p:txBody>
          <a:bodyPr/>
          <a:lstStyle>
            <a:lvl1pPr>
              <a:defRPr sz="1000" spc="300">
                <a:solidFill>
                  <a:schemeClr val="tx2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9" name="Segnaposto testo 8"/>
          <p:cNvSpPr>
            <a:spLocks noGrp="1"/>
          </p:cNvSpPr>
          <p:nvPr>
            <p:ph type="body" sz="quarter" idx="21"/>
          </p:nvPr>
        </p:nvSpPr>
        <p:spPr>
          <a:xfrm>
            <a:off x="681567" y="1489076"/>
            <a:ext cx="10996084" cy="4580929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344A5E"/>
                </a:solidFill>
              </a:defRPr>
            </a:lvl1pPr>
            <a:lvl2pPr algn="l">
              <a:defRPr sz="2800">
                <a:solidFill>
                  <a:srgbClr val="344A5E"/>
                </a:solidFill>
              </a:defRPr>
            </a:lvl2pPr>
            <a:lvl3pPr algn="l">
              <a:defRPr sz="2800">
                <a:solidFill>
                  <a:srgbClr val="344A5E"/>
                </a:solidFill>
              </a:defRPr>
            </a:lvl3pPr>
            <a:lvl4pPr algn="l">
              <a:defRPr sz="2800">
                <a:solidFill>
                  <a:srgbClr val="344A5E"/>
                </a:solidFill>
              </a:defRPr>
            </a:lvl4pPr>
            <a:lvl5pPr algn="l">
              <a:defRPr sz="2800">
                <a:solidFill>
                  <a:srgbClr val="344A5E"/>
                </a:solidFill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23" name="Shape 68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28813"/>
            <a:ext cx="10972800" cy="23260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400"/>
              </a:spcBef>
              <a:defRPr sz="1100" b="1" spc="3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24" name="Shape 70"/>
          <p:cNvSpPr/>
          <p:nvPr userDrawn="1"/>
        </p:nvSpPr>
        <p:spPr>
          <a:xfrm>
            <a:off x="669328" y="560421"/>
            <a:ext cx="515829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 sz="1800"/>
          </a:p>
        </p:txBody>
      </p:sp>
    </p:spTree>
    <p:extLst>
      <p:ext uri="{BB962C8B-B14F-4D97-AF65-F5344CB8AC3E}">
        <p14:creationId xmlns:p14="http://schemas.microsoft.com/office/powerpoint/2010/main" val="375545418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stril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0" y="409334"/>
            <a:ext cx="12192000" cy="36933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0" y="0"/>
            <a:ext cx="12192000" cy="115200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9" name="Shape 82"/>
          <p:cNvSpPr>
            <a:spLocks noGrp="1"/>
          </p:cNvSpPr>
          <p:nvPr>
            <p:ph type="body" sz="quarter" idx="1" hasCustomPrompt="1"/>
          </p:nvPr>
        </p:nvSpPr>
        <p:spPr>
          <a:xfrm>
            <a:off x="609600" y="644528"/>
            <a:ext cx="10972800" cy="36036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2000" b="1" spc="300"/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2" name="Shape 93"/>
          <p:cNvSpPr/>
          <p:nvPr/>
        </p:nvSpPr>
        <p:spPr>
          <a:xfrm>
            <a:off x="609601" y="2439554"/>
            <a:ext cx="2623932" cy="645319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 sz="1800"/>
          </a:p>
        </p:txBody>
      </p:sp>
      <p:sp>
        <p:nvSpPr>
          <p:cNvPr id="13" name="Shape 94"/>
          <p:cNvSpPr/>
          <p:nvPr/>
        </p:nvSpPr>
        <p:spPr>
          <a:xfrm>
            <a:off x="3315307" y="3187863"/>
            <a:ext cx="2623933" cy="645319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 sz="1800"/>
          </a:p>
        </p:txBody>
      </p:sp>
      <p:sp>
        <p:nvSpPr>
          <p:cNvPr id="14" name="Shape 95"/>
          <p:cNvSpPr/>
          <p:nvPr/>
        </p:nvSpPr>
        <p:spPr>
          <a:xfrm>
            <a:off x="-398670" y="3833179"/>
            <a:ext cx="2623932" cy="64532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 sz="1800"/>
          </a:p>
        </p:txBody>
      </p:sp>
      <p:sp>
        <p:nvSpPr>
          <p:cNvPr id="15" name="Shape 96"/>
          <p:cNvSpPr>
            <a:spLocks noGrp="1"/>
          </p:cNvSpPr>
          <p:nvPr>
            <p:ph type="title"/>
          </p:nvPr>
        </p:nvSpPr>
        <p:spPr>
          <a:xfrm>
            <a:off x="578735" y="2821020"/>
            <a:ext cx="4259157" cy="1754030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3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/>
          </a:p>
        </p:txBody>
      </p:sp>
      <p:sp>
        <p:nvSpPr>
          <p:cNvPr id="16" name="Shape 97"/>
          <p:cNvSpPr>
            <a:spLocks noGrp="1"/>
          </p:cNvSpPr>
          <p:nvPr>
            <p:ph type="body" sz="half" idx="20"/>
          </p:nvPr>
        </p:nvSpPr>
        <p:spPr>
          <a:xfrm>
            <a:off x="5188086" y="1809345"/>
            <a:ext cx="6394316" cy="3715967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1pPr>
            <a:lvl2pPr marL="742950" indent="-28575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2pPr>
            <a:lvl3pPr marL="11430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3pPr>
            <a:lvl4pPr marL="16002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4pPr>
            <a:lvl5pPr marL="20574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dirty="0"/>
          </a:p>
        </p:txBody>
      </p:sp>
      <p:sp>
        <p:nvSpPr>
          <p:cNvPr id="23" name="Shape 85"/>
          <p:cNvSpPr>
            <a:spLocks noGrp="1"/>
          </p:cNvSpPr>
          <p:nvPr>
            <p:ph type="sldNum" sz="quarter" idx="4"/>
          </p:nvPr>
        </p:nvSpPr>
        <p:spPr>
          <a:xfrm>
            <a:off x="5727943" y="6070004"/>
            <a:ext cx="702107" cy="238782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fld id="{CF1D7E80-DEC5-40FD-AD3D-71A9C90186B3}" type="slidenum">
              <a:rPr lang="it-IT" smtClean="0"/>
              <a:t>‹N›</a:t>
            </a:fld>
            <a:endParaRPr lang="it-IT"/>
          </a:p>
        </p:txBody>
      </p:sp>
      <p:sp>
        <p:nvSpPr>
          <p:cNvPr id="24" name="Segnaposto testo 3"/>
          <p:cNvSpPr>
            <a:spLocks noGrp="1"/>
          </p:cNvSpPr>
          <p:nvPr>
            <p:ph type="body" sz="quarter" idx="21" hasCustomPrompt="1"/>
          </p:nvPr>
        </p:nvSpPr>
        <p:spPr>
          <a:xfrm>
            <a:off x="681567" y="6360933"/>
            <a:ext cx="10996084" cy="309562"/>
          </a:xfrm>
          <a:prstGeom prst="rect">
            <a:avLst/>
          </a:prstGeom>
        </p:spPr>
        <p:txBody>
          <a:bodyPr/>
          <a:lstStyle>
            <a:lvl1pPr>
              <a:defRPr sz="1000" spc="300">
                <a:solidFill>
                  <a:schemeClr val="tx2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5" name="Shape 68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28813"/>
            <a:ext cx="10972800" cy="23260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400"/>
              </a:spcBef>
              <a:defRPr sz="1100" b="1" spc="3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26" name="Shape 70"/>
          <p:cNvSpPr/>
          <p:nvPr userDrawn="1"/>
        </p:nvSpPr>
        <p:spPr>
          <a:xfrm>
            <a:off x="669328" y="560421"/>
            <a:ext cx="515829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17" name="Immagine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23"/>
          <a:stretch/>
        </p:blipFill>
        <p:spPr>
          <a:xfrm>
            <a:off x="3048000" y="0"/>
            <a:ext cx="9144000" cy="1183341"/>
          </a:xfrm>
          <a:prstGeom prst="rect">
            <a:avLst/>
          </a:prstGeom>
        </p:spPr>
      </p:pic>
      <p:pic>
        <p:nvPicPr>
          <p:cNvPr id="18" name="image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53849" y="6208503"/>
            <a:ext cx="1432938" cy="4076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71831191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IDE_img_testo_titol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tangolo 15"/>
          <p:cNvSpPr/>
          <p:nvPr/>
        </p:nvSpPr>
        <p:spPr>
          <a:xfrm>
            <a:off x="0" y="409334"/>
            <a:ext cx="12192000" cy="36933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0" y="0"/>
            <a:ext cx="12192000" cy="115200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70" name="Shape 70"/>
          <p:cNvSpPr/>
          <p:nvPr/>
        </p:nvSpPr>
        <p:spPr>
          <a:xfrm>
            <a:off x="6324600" y="1728921"/>
            <a:ext cx="5158299" cy="1"/>
          </a:xfrm>
          <a:prstGeom prst="line">
            <a:avLst/>
          </a:prstGeom>
          <a:ln w="12700">
            <a:solidFill>
              <a:schemeClr val="accent1"/>
            </a:solidFill>
          </a:ln>
        </p:spPr>
        <p:txBody>
          <a:bodyPr lIns="45719" rIns="45719"/>
          <a:lstStyle/>
          <a:p>
            <a:endParaRPr sz="1800"/>
          </a:p>
        </p:txBody>
      </p:sp>
      <p:sp>
        <p:nvSpPr>
          <p:cNvPr id="72" name="Shape 72"/>
          <p:cNvSpPr>
            <a:spLocks noGrp="1"/>
          </p:cNvSpPr>
          <p:nvPr>
            <p:ph type="pic" sz="half" idx="15"/>
          </p:nvPr>
        </p:nvSpPr>
        <p:spPr>
          <a:xfrm>
            <a:off x="609601" y="1361660"/>
            <a:ext cx="5289521" cy="466949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it-IT"/>
              <a:t>Fare clic sull'icona per inserire un'immagine</a:t>
            </a:r>
            <a:endParaRPr/>
          </a:p>
        </p:txBody>
      </p:sp>
      <p:sp>
        <p:nvSpPr>
          <p:cNvPr id="10" name="Shape 97"/>
          <p:cNvSpPr>
            <a:spLocks noGrp="1"/>
          </p:cNvSpPr>
          <p:nvPr>
            <p:ph type="body" sz="half" idx="17"/>
          </p:nvPr>
        </p:nvSpPr>
        <p:spPr>
          <a:xfrm>
            <a:off x="6324601" y="1897063"/>
            <a:ext cx="5257801" cy="4111149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1pPr>
            <a:lvl2pPr marL="742950" indent="-28575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2pPr>
            <a:lvl3pPr marL="11430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3pPr>
            <a:lvl4pPr marL="16002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4pPr>
            <a:lvl5pPr marL="20574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dirty="0"/>
          </a:p>
        </p:txBody>
      </p:sp>
      <p:sp>
        <p:nvSpPr>
          <p:cNvPr id="17" name="Shape 82"/>
          <p:cNvSpPr>
            <a:spLocks noGrp="1"/>
          </p:cNvSpPr>
          <p:nvPr>
            <p:ph type="body" sz="quarter" idx="1" hasCustomPrompt="1"/>
          </p:nvPr>
        </p:nvSpPr>
        <p:spPr>
          <a:xfrm>
            <a:off x="609600" y="644528"/>
            <a:ext cx="10972800" cy="36036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2000" b="1" spc="300"/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hape 85"/>
          <p:cNvSpPr>
            <a:spLocks noGrp="1"/>
          </p:cNvSpPr>
          <p:nvPr>
            <p:ph type="sldNum" sz="quarter" idx="4"/>
          </p:nvPr>
        </p:nvSpPr>
        <p:spPr>
          <a:xfrm>
            <a:off x="5727943" y="6070004"/>
            <a:ext cx="702107" cy="238782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fld id="{CF1D7E80-DEC5-40FD-AD3D-71A9C90186B3}" type="slidenum">
              <a:rPr lang="it-IT" smtClean="0"/>
              <a:t>‹N›</a:t>
            </a:fld>
            <a:endParaRPr lang="it-IT"/>
          </a:p>
        </p:txBody>
      </p:sp>
      <p:sp>
        <p:nvSpPr>
          <p:cNvPr id="21" name="Segnaposto testo 3"/>
          <p:cNvSpPr>
            <a:spLocks noGrp="1"/>
          </p:cNvSpPr>
          <p:nvPr>
            <p:ph type="body" sz="quarter" idx="20" hasCustomPrompt="1"/>
          </p:nvPr>
        </p:nvSpPr>
        <p:spPr>
          <a:xfrm>
            <a:off x="681567" y="6360933"/>
            <a:ext cx="10996084" cy="309562"/>
          </a:xfrm>
          <a:prstGeom prst="rect">
            <a:avLst/>
          </a:prstGeom>
        </p:spPr>
        <p:txBody>
          <a:bodyPr/>
          <a:lstStyle>
            <a:lvl1pPr>
              <a:defRPr sz="1000" spc="300">
                <a:solidFill>
                  <a:schemeClr val="tx2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21" hasCustomPrompt="1"/>
          </p:nvPr>
        </p:nvSpPr>
        <p:spPr>
          <a:xfrm>
            <a:off x="6324600" y="1362075"/>
            <a:ext cx="5257800" cy="534988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rgbClr val="344A5E"/>
                </a:solidFill>
              </a:defRPr>
            </a:lvl1pPr>
          </a:lstStyle>
          <a:p>
            <a:pPr lvl="0"/>
            <a:r>
              <a:rPr lang="it-IT" dirty="0"/>
              <a:t>FARE CLIC PER MODIFICARE</a:t>
            </a:r>
          </a:p>
        </p:txBody>
      </p:sp>
      <p:sp>
        <p:nvSpPr>
          <p:cNvPr id="14" name="Shape 68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28813"/>
            <a:ext cx="10972800" cy="23260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400"/>
              </a:spcBef>
              <a:defRPr sz="1100" b="1" spc="3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22" name="Shape 70"/>
          <p:cNvSpPr/>
          <p:nvPr userDrawn="1"/>
        </p:nvSpPr>
        <p:spPr>
          <a:xfrm>
            <a:off x="669328" y="560421"/>
            <a:ext cx="515829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18" name="Immagine 1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23"/>
          <a:stretch/>
        </p:blipFill>
        <p:spPr>
          <a:xfrm>
            <a:off x="3048000" y="0"/>
            <a:ext cx="9144000" cy="1183341"/>
          </a:xfrm>
          <a:prstGeom prst="rect">
            <a:avLst/>
          </a:prstGeom>
        </p:spPr>
      </p:pic>
      <p:pic>
        <p:nvPicPr>
          <p:cNvPr id="23" name="image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53849" y="6208503"/>
            <a:ext cx="1432938" cy="4076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7018591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img_testo_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0" y="409334"/>
            <a:ext cx="12192000" cy="36933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0" y="0"/>
            <a:ext cx="12192000" cy="115200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" y="6500"/>
            <a:ext cx="0" cy="0"/>
          </a:xfrm>
          <a:prstGeom prst="rect">
            <a:avLst/>
          </a:prstGeom>
        </p:spPr>
      </p:pic>
      <p:sp>
        <p:nvSpPr>
          <p:cNvPr id="13" name="Shape 82"/>
          <p:cNvSpPr>
            <a:spLocks noGrp="1"/>
          </p:cNvSpPr>
          <p:nvPr>
            <p:ph type="body" sz="quarter" idx="1" hasCustomPrompt="1"/>
          </p:nvPr>
        </p:nvSpPr>
        <p:spPr>
          <a:xfrm>
            <a:off x="609600" y="644528"/>
            <a:ext cx="10972800" cy="36036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2000" b="1" spc="300"/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4" name="Shape 68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28812"/>
            <a:ext cx="10972800" cy="36036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400"/>
              </a:spcBef>
              <a:defRPr sz="1100" b="1" spc="3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5" name="Shape 70"/>
          <p:cNvSpPr/>
          <p:nvPr/>
        </p:nvSpPr>
        <p:spPr>
          <a:xfrm>
            <a:off x="6378093" y="5277512"/>
            <a:ext cx="5158299" cy="1"/>
          </a:xfrm>
          <a:prstGeom prst="line">
            <a:avLst/>
          </a:prstGeom>
          <a:ln w="12700">
            <a:solidFill>
              <a:schemeClr val="accent1"/>
            </a:solidFill>
          </a:ln>
        </p:spPr>
        <p:txBody>
          <a:bodyPr lIns="45719" rIns="45719"/>
          <a:lstStyle/>
          <a:p>
            <a:endParaRPr sz="1800"/>
          </a:p>
        </p:txBody>
      </p:sp>
      <p:sp>
        <p:nvSpPr>
          <p:cNvPr id="17" name="Shape 72"/>
          <p:cNvSpPr>
            <a:spLocks noGrp="1"/>
          </p:cNvSpPr>
          <p:nvPr>
            <p:ph type="pic" sz="half" idx="15"/>
          </p:nvPr>
        </p:nvSpPr>
        <p:spPr>
          <a:xfrm>
            <a:off x="609601" y="1361660"/>
            <a:ext cx="5289521" cy="466949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it-IT"/>
              <a:t>Fare clic sull'icona per inserire un'immagine</a:t>
            </a:r>
            <a:endParaRPr/>
          </a:p>
        </p:txBody>
      </p:sp>
      <p:sp>
        <p:nvSpPr>
          <p:cNvPr id="18" name="Shape 97"/>
          <p:cNvSpPr>
            <a:spLocks noGrp="1"/>
          </p:cNvSpPr>
          <p:nvPr>
            <p:ph type="body" sz="half" idx="17"/>
          </p:nvPr>
        </p:nvSpPr>
        <p:spPr>
          <a:xfrm>
            <a:off x="6324601" y="1361661"/>
            <a:ext cx="5257801" cy="376705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1pPr>
            <a:lvl2pPr marL="742950" indent="-28575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2pPr>
            <a:lvl3pPr marL="11430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3pPr>
            <a:lvl4pPr marL="16002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4pPr>
            <a:lvl5pPr marL="20574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dirty="0"/>
          </a:p>
        </p:txBody>
      </p:sp>
      <p:sp>
        <p:nvSpPr>
          <p:cNvPr id="19" name="Segnaposto testo 2"/>
          <p:cNvSpPr>
            <a:spLocks noGrp="1"/>
          </p:cNvSpPr>
          <p:nvPr>
            <p:ph type="body" sz="quarter" idx="21" hasCustomPrompt="1"/>
          </p:nvPr>
        </p:nvSpPr>
        <p:spPr>
          <a:xfrm>
            <a:off x="6324600" y="5381142"/>
            <a:ext cx="5257800" cy="272034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344A5E"/>
                </a:solidFill>
              </a:defRPr>
            </a:lvl1pPr>
          </a:lstStyle>
          <a:p>
            <a:pPr lvl="0"/>
            <a:r>
              <a:rPr lang="it-IT" dirty="0"/>
              <a:t>FARE CLIC PER MODIFICARE STILI</a:t>
            </a:r>
          </a:p>
        </p:txBody>
      </p:sp>
      <p:sp>
        <p:nvSpPr>
          <p:cNvPr id="20" name="Segnaposto testo 2"/>
          <p:cNvSpPr>
            <a:spLocks noGrp="1"/>
          </p:cNvSpPr>
          <p:nvPr>
            <p:ph type="body" sz="quarter" idx="22"/>
          </p:nvPr>
        </p:nvSpPr>
        <p:spPr>
          <a:xfrm>
            <a:off x="6324600" y="5748589"/>
            <a:ext cx="5257800" cy="272034"/>
          </a:xfrm>
          <a:prstGeom prst="rect">
            <a:avLst/>
          </a:prstGeom>
        </p:spPr>
        <p:txBody>
          <a:bodyPr/>
          <a:lstStyle>
            <a:lvl1pPr algn="l">
              <a:defRPr sz="1100" b="1">
                <a:solidFill>
                  <a:srgbClr val="344A5E"/>
                </a:solidFill>
              </a:defRPr>
            </a:lvl1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2" name="Shape 85"/>
          <p:cNvSpPr>
            <a:spLocks noGrp="1"/>
          </p:cNvSpPr>
          <p:nvPr>
            <p:ph type="sldNum" sz="quarter" idx="4"/>
          </p:nvPr>
        </p:nvSpPr>
        <p:spPr>
          <a:xfrm>
            <a:off x="5727943" y="6070004"/>
            <a:ext cx="702107" cy="238782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fld id="{CF1D7E80-DEC5-40FD-AD3D-71A9C90186B3}" type="slidenum">
              <a:rPr lang="it-IT" smtClean="0"/>
              <a:t>‹N›</a:t>
            </a:fld>
            <a:endParaRPr lang="it-IT"/>
          </a:p>
        </p:txBody>
      </p:sp>
      <p:sp>
        <p:nvSpPr>
          <p:cNvPr id="23" name="Segnaposto testo 3"/>
          <p:cNvSpPr>
            <a:spLocks noGrp="1"/>
          </p:cNvSpPr>
          <p:nvPr>
            <p:ph type="body" sz="quarter" idx="20" hasCustomPrompt="1"/>
          </p:nvPr>
        </p:nvSpPr>
        <p:spPr>
          <a:xfrm>
            <a:off x="681567" y="6360933"/>
            <a:ext cx="10996084" cy="309562"/>
          </a:xfrm>
          <a:prstGeom prst="rect">
            <a:avLst/>
          </a:prstGeom>
        </p:spPr>
        <p:txBody>
          <a:bodyPr/>
          <a:lstStyle>
            <a:lvl1pPr>
              <a:defRPr sz="1000" spc="300">
                <a:solidFill>
                  <a:schemeClr val="tx2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4" name="Shape 70"/>
          <p:cNvSpPr/>
          <p:nvPr userDrawn="1"/>
        </p:nvSpPr>
        <p:spPr>
          <a:xfrm>
            <a:off x="669328" y="560421"/>
            <a:ext cx="515829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16" name="Immagin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23"/>
          <a:stretch/>
        </p:blipFill>
        <p:spPr>
          <a:xfrm>
            <a:off x="3048000" y="0"/>
            <a:ext cx="9144000" cy="1183341"/>
          </a:xfrm>
          <a:prstGeom prst="rect">
            <a:avLst/>
          </a:prstGeom>
        </p:spPr>
      </p:pic>
      <p:pic>
        <p:nvPicPr>
          <p:cNvPr id="25" name="image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53849" y="6208503"/>
            <a:ext cx="1432938" cy="4076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74685963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_testo_img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0"/>
            <a:ext cx="12192000" cy="115200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82" name="Shape 82"/>
          <p:cNvSpPr>
            <a:spLocks noGrp="1"/>
          </p:cNvSpPr>
          <p:nvPr>
            <p:ph type="body" sz="quarter" idx="1" hasCustomPrompt="1"/>
          </p:nvPr>
        </p:nvSpPr>
        <p:spPr>
          <a:xfrm>
            <a:off x="609600" y="644528"/>
            <a:ext cx="10972800" cy="36036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2000" b="1" spc="300"/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8" name="Shape 68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28812"/>
            <a:ext cx="10972800" cy="36036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400"/>
              </a:spcBef>
              <a:defRPr sz="1100" b="1" spc="3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5" name="Shape 72"/>
          <p:cNvSpPr>
            <a:spLocks noGrp="1"/>
          </p:cNvSpPr>
          <p:nvPr>
            <p:ph type="pic" sz="half" idx="15"/>
          </p:nvPr>
        </p:nvSpPr>
        <p:spPr>
          <a:xfrm>
            <a:off x="6361630" y="1371357"/>
            <a:ext cx="5289521" cy="466949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it-IT"/>
              <a:t>Fare clic sull'icona per inserire un'immagine</a:t>
            </a:r>
            <a:endParaRPr/>
          </a:p>
        </p:txBody>
      </p:sp>
      <p:sp>
        <p:nvSpPr>
          <p:cNvPr id="16" name="Shape 97"/>
          <p:cNvSpPr>
            <a:spLocks noGrp="1"/>
          </p:cNvSpPr>
          <p:nvPr>
            <p:ph type="body" sz="half" idx="17"/>
          </p:nvPr>
        </p:nvSpPr>
        <p:spPr>
          <a:xfrm>
            <a:off x="628766" y="1371358"/>
            <a:ext cx="5257801" cy="4636855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1pPr>
            <a:lvl2pPr marL="742950" indent="-28575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2pPr>
            <a:lvl3pPr marL="11430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3pPr>
            <a:lvl4pPr marL="16002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4pPr>
            <a:lvl5pPr marL="20574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dirty="0"/>
          </a:p>
        </p:txBody>
      </p:sp>
      <p:sp>
        <p:nvSpPr>
          <p:cNvPr id="19" name="Shape 85"/>
          <p:cNvSpPr>
            <a:spLocks noGrp="1"/>
          </p:cNvSpPr>
          <p:nvPr>
            <p:ph type="sldNum" sz="quarter" idx="4"/>
          </p:nvPr>
        </p:nvSpPr>
        <p:spPr>
          <a:xfrm>
            <a:off x="5727943" y="6070004"/>
            <a:ext cx="702107" cy="238782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fld id="{CF1D7E80-DEC5-40FD-AD3D-71A9C90186B3}" type="slidenum">
              <a:rPr lang="it-IT" smtClean="0"/>
              <a:t>‹N›</a:t>
            </a:fld>
            <a:endParaRPr lang="it-IT"/>
          </a:p>
        </p:txBody>
      </p:sp>
      <p:sp>
        <p:nvSpPr>
          <p:cNvPr id="20" name="Segnaposto testo 3"/>
          <p:cNvSpPr>
            <a:spLocks noGrp="1"/>
          </p:cNvSpPr>
          <p:nvPr>
            <p:ph type="body" sz="quarter" idx="20" hasCustomPrompt="1"/>
          </p:nvPr>
        </p:nvSpPr>
        <p:spPr>
          <a:xfrm>
            <a:off x="681567" y="6360933"/>
            <a:ext cx="10996084" cy="309562"/>
          </a:xfrm>
          <a:prstGeom prst="rect">
            <a:avLst/>
          </a:prstGeom>
        </p:spPr>
        <p:txBody>
          <a:bodyPr/>
          <a:lstStyle>
            <a:lvl1pPr>
              <a:defRPr sz="1000" spc="300">
                <a:solidFill>
                  <a:schemeClr val="tx2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pic>
        <p:nvPicPr>
          <p:cNvPr id="11" name="Immagin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23"/>
          <a:stretch/>
        </p:blipFill>
        <p:spPr>
          <a:xfrm>
            <a:off x="3048000" y="0"/>
            <a:ext cx="9144000" cy="1183341"/>
          </a:xfrm>
          <a:prstGeom prst="rect">
            <a:avLst/>
          </a:prstGeom>
        </p:spPr>
      </p:pic>
      <p:pic>
        <p:nvPicPr>
          <p:cNvPr id="12" name="image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53849" y="6208503"/>
            <a:ext cx="1432938" cy="4076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69755518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_testo_img_titol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0"/>
            <a:ext cx="12192000" cy="115200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82" name="Shape 82"/>
          <p:cNvSpPr>
            <a:spLocks noGrp="1"/>
          </p:cNvSpPr>
          <p:nvPr>
            <p:ph type="body" sz="quarter" idx="1" hasCustomPrompt="1"/>
          </p:nvPr>
        </p:nvSpPr>
        <p:spPr>
          <a:xfrm>
            <a:off x="609600" y="644528"/>
            <a:ext cx="10972800" cy="36036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2000" b="1" spc="300"/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8" name="Shape 68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28812"/>
            <a:ext cx="10972800" cy="36036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400"/>
              </a:spcBef>
              <a:defRPr sz="1100" b="1" spc="3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3" name="Shape 70"/>
          <p:cNvSpPr/>
          <p:nvPr/>
        </p:nvSpPr>
        <p:spPr>
          <a:xfrm>
            <a:off x="628765" y="1728921"/>
            <a:ext cx="5158299" cy="1"/>
          </a:xfrm>
          <a:prstGeom prst="line">
            <a:avLst/>
          </a:prstGeom>
          <a:ln w="12700">
            <a:solidFill>
              <a:schemeClr val="accent1"/>
            </a:solidFill>
          </a:ln>
        </p:spPr>
        <p:txBody>
          <a:bodyPr lIns="45719" rIns="45719"/>
          <a:lstStyle/>
          <a:p>
            <a:endParaRPr sz="1800"/>
          </a:p>
        </p:txBody>
      </p:sp>
      <p:sp>
        <p:nvSpPr>
          <p:cNvPr id="15" name="Shape 72"/>
          <p:cNvSpPr>
            <a:spLocks noGrp="1"/>
          </p:cNvSpPr>
          <p:nvPr>
            <p:ph type="pic" sz="half" idx="15"/>
          </p:nvPr>
        </p:nvSpPr>
        <p:spPr>
          <a:xfrm>
            <a:off x="6361630" y="1371357"/>
            <a:ext cx="5289521" cy="466949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it-IT"/>
              <a:t>Fare clic sull'icona per inserire un'immagine</a:t>
            </a:r>
            <a:endParaRPr/>
          </a:p>
        </p:txBody>
      </p:sp>
      <p:sp>
        <p:nvSpPr>
          <p:cNvPr id="16" name="Shape 97"/>
          <p:cNvSpPr>
            <a:spLocks noGrp="1"/>
          </p:cNvSpPr>
          <p:nvPr>
            <p:ph type="body" sz="half" idx="17"/>
          </p:nvPr>
        </p:nvSpPr>
        <p:spPr>
          <a:xfrm>
            <a:off x="628766" y="1897063"/>
            <a:ext cx="5257801" cy="4111149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1pPr>
            <a:lvl2pPr marL="742950" indent="-28575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2pPr>
            <a:lvl3pPr marL="11430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3pPr>
            <a:lvl4pPr marL="16002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4pPr>
            <a:lvl5pPr marL="20574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dirty="0"/>
          </a:p>
        </p:txBody>
      </p:sp>
      <p:sp>
        <p:nvSpPr>
          <p:cNvPr id="17" name="Segnaposto testo 2"/>
          <p:cNvSpPr>
            <a:spLocks noGrp="1"/>
          </p:cNvSpPr>
          <p:nvPr>
            <p:ph type="body" sz="quarter" idx="21" hasCustomPrompt="1"/>
          </p:nvPr>
        </p:nvSpPr>
        <p:spPr>
          <a:xfrm>
            <a:off x="612025" y="1362075"/>
            <a:ext cx="5257800" cy="534988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rgbClr val="344A5E"/>
                </a:solidFill>
              </a:defRPr>
            </a:lvl1pPr>
          </a:lstStyle>
          <a:p>
            <a:pPr lvl="0"/>
            <a:r>
              <a:rPr lang="it-IT" dirty="0"/>
              <a:t>FARE CLIC PER MODIFICARE STILI</a:t>
            </a:r>
          </a:p>
        </p:txBody>
      </p:sp>
      <p:sp>
        <p:nvSpPr>
          <p:cNvPr id="19" name="Shape 85"/>
          <p:cNvSpPr>
            <a:spLocks noGrp="1"/>
          </p:cNvSpPr>
          <p:nvPr>
            <p:ph type="sldNum" sz="quarter" idx="4"/>
          </p:nvPr>
        </p:nvSpPr>
        <p:spPr>
          <a:xfrm>
            <a:off x="5727943" y="6070004"/>
            <a:ext cx="702107" cy="238782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fld id="{CF1D7E80-DEC5-40FD-AD3D-71A9C90186B3}" type="slidenum">
              <a:rPr lang="it-IT" smtClean="0"/>
              <a:t>‹N›</a:t>
            </a:fld>
            <a:endParaRPr lang="it-IT"/>
          </a:p>
        </p:txBody>
      </p:sp>
      <p:sp>
        <p:nvSpPr>
          <p:cNvPr id="20" name="Segnaposto testo 3"/>
          <p:cNvSpPr>
            <a:spLocks noGrp="1"/>
          </p:cNvSpPr>
          <p:nvPr>
            <p:ph type="body" sz="quarter" idx="20" hasCustomPrompt="1"/>
          </p:nvPr>
        </p:nvSpPr>
        <p:spPr>
          <a:xfrm>
            <a:off x="681567" y="6360933"/>
            <a:ext cx="10996084" cy="309562"/>
          </a:xfrm>
          <a:prstGeom prst="rect">
            <a:avLst/>
          </a:prstGeom>
        </p:spPr>
        <p:txBody>
          <a:bodyPr/>
          <a:lstStyle>
            <a:lvl1pPr>
              <a:defRPr sz="1000" spc="300">
                <a:solidFill>
                  <a:schemeClr val="tx2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hape 70"/>
          <p:cNvSpPr/>
          <p:nvPr userDrawn="1"/>
        </p:nvSpPr>
        <p:spPr>
          <a:xfrm>
            <a:off x="669328" y="560421"/>
            <a:ext cx="515829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14" name="Immagine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23"/>
          <a:stretch/>
        </p:blipFill>
        <p:spPr>
          <a:xfrm>
            <a:off x="3048000" y="0"/>
            <a:ext cx="9144000" cy="1183341"/>
          </a:xfrm>
          <a:prstGeom prst="rect">
            <a:avLst/>
          </a:prstGeom>
        </p:spPr>
      </p:pic>
      <p:pic>
        <p:nvPicPr>
          <p:cNvPr id="22" name="image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53849" y="6208503"/>
            <a:ext cx="1432938" cy="4076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1473840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esto_0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/>
        </p:nvSpPr>
        <p:spPr>
          <a:xfrm>
            <a:off x="0" y="0"/>
            <a:ext cx="12192000" cy="115200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3" name="Shape 82"/>
          <p:cNvSpPr>
            <a:spLocks noGrp="1"/>
          </p:cNvSpPr>
          <p:nvPr>
            <p:ph type="body" sz="quarter" idx="1" hasCustomPrompt="1"/>
          </p:nvPr>
        </p:nvSpPr>
        <p:spPr>
          <a:xfrm>
            <a:off x="609600" y="644528"/>
            <a:ext cx="10972800" cy="36036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2000" b="1" spc="300"/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4" name="Shape 68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28812"/>
            <a:ext cx="10972800" cy="36036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400"/>
              </a:spcBef>
              <a:defRPr sz="1100" b="1" spc="3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5" name="Shape 72"/>
          <p:cNvSpPr>
            <a:spLocks noGrp="1"/>
          </p:cNvSpPr>
          <p:nvPr>
            <p:ph type="pic" sz="half" idx="15"/>
          </p:nvPr>
        </p:nvSpPr>
        <p:spPr>
          <a:xfrm>
            <a:off x="6323290" y="1371357"/>
            <a:ext cx="5289521" cy="466949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it-IT"/>
              <a:t>Fare clic sull'icona per inserire un'immagine</a:t>
            </a:r>
            <a:endParaRPr/>
          </a:p>
        </p:txBody>
      </p:sp>
      <p:sp>
        <p:nvSpPr>
          <p:cNvPr id="18" name="Shape 97"/>
          <p:cNvSpPr>
            <a:spLocks noGrp="1"/>
          </p:cNvSpPr>
          <p:nvPr>
            <p:ph type="body" sz="half" idx="17"/>
          </p:nvPr>
        </p:nvSpPr>
        <p:spPr>
          <a:xfrm>
            <a:off x="619469" y="1361661"/>
            <a:ext cx="5257801" cy="376705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1pPr>
            <a:lvl2pPr marL="742950" indent="-28575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2pPr>
            <a:lvl3pPr marL="11430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3pPr>
            <a:lvl4pPr marL="16002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4pPr>
            <a:lvl5pPr marL="2057400" indent="-228600" algn="l">
              <a:spcBef>
                <a:spcPts val="400"/>
              </a:spcBef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dirty="0"/>
          </a:p>
        </p:txBody>
      </p:sp>
      <p:sp>
        <p:nvSpPr>
          <p:cNvPr id="20" name="Segnaposto testo 2"/>
          <p:cNvSpPr>
            <a:spLocks noGrp="1"/>
          </p:cNvSpPr>
          <p:nvPr>
            <p:ph type="body" sz="quarter" idx="21" hasCustomPrompt="1"/>
          </p:nvPr>
        </p:nvSpPr>
        <p:spPr>
          <a:xfrm>
            <a:off x="650367" y="5381142"/>
            <a:ext cx="5257800" cy="272034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344A5E"/>
                </a:solidFill>
              </a:defRPr>
            </a:lvl1pPr>
          </a:lstStyle>
          <a:p>
            <a:pPr lvl="0"/>
            <a:r>
              <a:rPr lang="it-IT" dirty="0"/>
              <a:t>FARE CLIC PER MODIFICARE STILI</a:t>
            </a:r>
          </a:p>
        </p:txBody>
      </p:sp>
      <p:sp>
        <p:nvSpPr>
          <p:cNvPr id="21" name="Segnaposto testo 2"/>
          <p:cNvSpPr>
            <a:spLocks noGrp="1"/>
          </p:cNvSpPr>
          <p:nvPr>
            <p:ph type="body" sz="quarter" idx="22"/>
          </p:nvPr>
        </p:nvSpPr>
        <p:spPr>
          <a:xfrm>
            <a:off x="650367" y="5748589"/>
            <a:ext cx="5257800" cy="272034"/>
          </a:xfrm>
          <a:prstGeom prst="rect">
            <a:avLst/>
          </a:prstGeom>
        </p:spPr>
        <p:txBody>
          <a:bodyPr/>
          <a:lstStyle>
            <a:lvl1pPr algn="l">
              <a:defRPr sz="1100" b="1">
                <a:solidFill>
                  <a:srgbClr val="344A5E"/>
                </a:solidFill>
              </a:defRPr>
            </a:lvl1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2" name="Shape 70"/>
          <p:cNvSpPr/>
          <p:nvPr userDrawn="1"/>
        </p:nvSpPr>
        <p:spPr>
          <a:xfrm>
            <a:off x="657850" y="5277512"/>
            <a:ext cx="5158299" cy="1"/>
          </a:xfrm>
          <a:prstGeom prst="line">
            <a:avLst/>
          </a:prstGeom>
          <a:ln w="12700">
            <a:solidFill>
              <a:schemeClr val="accent1"/>
            </a:solidFill>
          </a:ln>
        </p:spPr>
        <p:txBody>
          <a:bodyPr lIns="45719" rIns="45719"/>
          <a:lstStyle/>
          <a:p>
            <a:endParaRPr sz="1800"/>
          </a:p>
        </p:txBody>
      </p:sp>
      <p:sp>
        <p:nvSpPr>
          <p:cNvPr id="24" name="Shape 85"/>
          <p:cNvSpPr>
            <a:spLocks noGrp="1"/>
          </p:cNvSpPr>
          <p:nvPr>
            <p:ph type="sldNum" sz="quarter" idx="4"/>
          </p:nvPr>
        </p:nvSpPr>
        <p:spPr>
          <a:xfrm>
            <a:off x="5727943" y="6070004"/>
            <a:ext cx="702107" cy="238782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fld id="{CF1D7E80-DEC5-40FD-AD3D-71A9C90186B3}" type="slidenum">
              <a:rPr lang="it-IT" smtClean="0"/>
              <a:t>‹N›</a:t>
            </a:fld>
            <a:endParaRPr lang="it-IT"/>
          </a:p>
        </p:txBody>
      </p:sp>
      <p:sp>
        <p:nvSpPr>
          <p:cNvPr id="25" name="Segnaposto testo 3"/>
          <p:cNvSpPr>
            <a:spLocks noGrp="1"/>
          </p:cNvSpPr>
          <p:nvPr>
            <p:ph type="body" sz="quarter" idx="20" hasCustomPrompt="1"/>
          </p:nvPr>
        </p:nvSpPr>
        <p:spPr>
          <a:xfrm>
            <a:off x="681567" y="6360933"/>
            <a:ext cx="10996084" cy="309562"/>
          </a:xfrm>
          <a:prstGeom prst="rect">
            <a:avLst/>
          </a:prstGeom>
        </p:spPr>
        <p:txBody>
          <a:bodyPr/>
          <a:lstStyle>
            <a:lvl1pPr>
              <a:defRPr sz="1000" spc="300">
                <a:solidFill>
                  <a:schemeClr val="tx2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7" name="Shape 70"/>
          <p:cNvSpPr/>
          <p:nvPr userDrawn="1"/>
        </p:nvSpPr>
        <p:spPr>
          <a:xfrm>
            <a:off x="669328" y="560421"/>
            <a:ext cx="515829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16" name="Immagin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23"/>
          <a:stretch/>
        </p:blipFill>
        <p:spPr>
          <a:xfrm>
            <a:off x="3048000" y="0"/>
            <a:ext cx="9144000" cy="1183341"/>
          </a:xfrm>
          <a:prstGeom prst="rect">
            <a:avLst/>
          </a:prstGeom>
        </p:spPr>
      </p:pic>
      <p:pic>
        <p:nvPicPr>
          <p:cNvPr id="17" name="image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53849" y="6208503"/>
            <a:ext cx="1432938" cy="4076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26300432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0" y="409334"/>
            <a:ext cx="12192000" cy="36933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0" y="0"/>
            <a:ext cx="12192000" cy="1152000"/>
          </a:xfrm>
          <a:prstGeom prst="rect">
            <a:avLst/>
          </a:prstGeom>
          <a:solidFill>
            <a:srgbClr val="EE536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3" name="Shape 82"/>
          <p:cNvSpPr>
            <a:spLocks noGrp="1"/>
          </p:cNvSpPr>
          <p:nvPr>
            <p:ph type="body" sz="quarter" idx="1" hasCustomPrompt="1"/>
          </p:nvPr>
        </p:nvSpPr>
        <p:spPr>
          <a:xfrm>
            <a:off x="609600" y="644528"/>
            <a:ext cx="10972800" cy="360364"/>
          </a:xfrm>
          <a:prstGeom prst="rect">
            <a:avLst/>
          </a:prstGeom>
        </p:spPr>
        <p:txBody>
          <a:bodyPr/>
          <a:lstStyle>
            <a:lvl1pPr algn="l">
              <a:spcBef>
                <a:spcPts val="400"/>
              </a:spcBef>
              <a:defRPr sz="2000" b="1" spc="300"/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4" name="Shape 68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28812"/>
            <a:ext cx="10972800" cy="36036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400"/>
              </a:spcBef>
              <a:defRPr sz="1100" b="1" spc="3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FARE CLIC PER MODIFICARE STILI DEL TESTO DELLO SCHEMA</a:t>
            </a:r>
          </a:p>
        </p:txBody>
      </p:sp>
      <p:sp>
        <p:nvSpPr>
          <p:cNvPr id="15" name="Shape 85"/>
          <p:cNvSpPr>
            <a:spLocks noGrp="1"/>
          </p:cNvSpPr>
          <p:nvPr>
            <p:ph type="sldNum" sz="quarter" idx="4"/>
          </p:nvPr>
        </p:nvSpPr>
        <p:spPr>
          <a:xfrm>
            <a:off x="5727943" y="6070004"/>
            <a:ext cx="702107" cy="238782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fld id="{CF1D7E80-DEC5-40FD-AD3D-71A9C90186B3}" type="slidenum">
              <a:rPr lang="it-IT" smtClean="0"/>
              <a:t>‹N›</a:t>
            </a:fld>
            <a:endParaRPr lang="it-IT"/>
          </a:p>
        </p:txBody>
      </p:sp>
      <p:sp>
        <p:nvSpPr>
          <p:cNvPr id="16" name="Segnaposto testo 3"/>
          <p:cNvSpPr>
            <a:spLocks noGrp="1"/>
          </p:cNvSpPr>
          <p:nvPr>
            <p:ph type="body" sz="quarter" idx="20" hasCustomPrompt="1"/>
          </p:nvPr>
        </p:nvSpPr>
        <p:spPr>
          <a:xfrm>
            <a:off x="681567" y="6360933"/>
            <a:ext cx="10996084" cy="309562"/>
          </a:xfrm>
          <a:prstGeom prst="rect">
            <a:avLst/>
          </a:prstGeom>
        </p:spPr>
        <p:txBody>
          <a:bodyPr/>
          <a:lstStyle>
            <a:lvl1pPr>
              <a:defRPr sz="1000" spc="300">
                <a:solidFill>
                  <a:schemeClr val="tx2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7" name="Shape 70"/>
          <p:cNvSpPr/>
          <p:nvPr userDrawn="1"/>
        </p:nvSpPr>
        <p:spPr>
          <a:xfrm>
            <a:off x="669328" y="560421"/>
            <a:ext cx="5158299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 sz="1800"/>
          </a:p>
        </p:txBody>
      </p:sp>
      <p:pic>
        <p:nvPicPr>
          <p:cNvPr id="18" name="Immagine 1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23"/>
          <a:stretch/>
        </p:blipFill>
        <p:spPr>
          <a:xfrm>
            <a:off x="3048000" y="0"/>
            <a:ext cx="9144000" cy="1183341"/>
          </a:xfrm>
          <a:prstGeom prst="rect">
            <a:avLst/>
          </a:prstGeom>
        </p:spPr>
      </p:pic>
      <p:pic>
        <p:nvPicPr>
          <p:cNvPr id="19" name="image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53849" y="6208503"/>
            <a:ext cx="1432938" cy="4076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7550278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629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64" r:id="rId2"/>
    <p:sldLayoutId id="2147483665" r:id="rId3"/>
    <p:sldLayoutId id="2147483675" r:id="rId4"/>
    <p:sldLayoutId id="2147483667" r:id="rId5"/>
    <p:sldLayoutId id="2147483676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7" r:id="rId12"/>
    <p:sldLayoutId id="2147483678" r:id="rId13"/>
    <p:sldLayoutId id="2147483674" r:id="rId14"/>
    <p:sldLayoutId id="2147483680" r:id="rId15"/>
  </p:sldLayoutIdLst>
  <p:transition spd="med"/>
  <p:hf hdr="0" ftr="0" dt="0"/>
  <p:txStyles>
    <p:titleStyle>
      <a:lvl1pPr marL="0" marR="0" indent="0" algn="ct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1pPr>
      <a:lvl2pPr marL="0" marR="0" indent="0" algn="ct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2pPr>
      <a:lvl3pPr marL="0" marR="0" indent="0" algn="ct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3pPr>
      <a:lvl4pPr marL="0" marR="0" indent="0" algn="ct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4pPr>
      <a:lvl5pPr marL="0" marR="0" indent="0" algn="ct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5pPr>
      <a:lvl6pPr marL="0" marR="0" indent="0" algn="ct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6pPr>
      <a:lvl7pPr marL="0" marR="0" indent="0" algn="ct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7pPr>
      <a:lvl8pPr marL="0" marR="0" indent="0" algn="ct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8pPr>
      <a:lvl9pPr marL="0" marR="0" indent="0" algn="ct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9pPr>
    </p:titleStyle>
    <p:bodyStyle>
      <a:lvl1pPr marL="0" marR="0" indent="0" algn="ctr" defTabSz="9144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1pPr>
      <a:lvl2pPr marL="783771" marR="0" indent="-326571" algn="ctr" defTabSz="9144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2pPr>
      <a:lvl3pPr marL="1219200" marR="0" indent="-304800" algn="ctr" defTabSz="9144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3pPr>
      <a:lvl4pPr marL="1737360" marR="0" indent="-365760" algn="ctr" defTabSz="9144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4pPr>
      <a:lvl5pPr marL="2194560" marR="0" indent="-365760" algn="ctr" defTabSz="9144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5pPr>
      <a:lvl6pPr marL="2651760" marR="0" indent="-365760" algn="ctr" defTabSz="9144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6pPr>
      <a:lvl7pPr marL="3108960" marR="0" indent="-365760" algn="ctr" defTabSz="9144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7pPr>
      <a:lvl8pPr marL="3566159" marR="0" indent="-365759" algn="ctr" defTabSz="9144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8pPr>
      <a:lvl9pPr marL="4023359" marR="0" indent="-365759" algn="ctr" defTabSz="9144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F3F3F3"/>
          </a:solidFill>
          <a:uFillTx/>
          <a:latin typeface="NimbusSanL"/>
          <a:ea typeface="NimbusSanL"/>
          <a:cs typeface="NimbusSanL"/>
          <a:sym typeface="NimbusSanL"/>
        </a:defRPr>
      </a:lvl9pPr>
    </p:bodyStyle>
    <p:otherStyle>
      <a:lvl1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NimbusSanL"/>
        </a:defRPr>
      </a:lvl1pPr>
      <a:lvl2pPr marL="0" marR="0" indent="457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NimbusSanL"/>
        </a:defRPr>
      </a:lvl2pPr>
      <a:lvl3pPr marL="0" marR="0" indent="914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NimbusSanL"/>
        </a:defRPr>
      </a:lvl3pPr>
      <a:lvl4pPr marL="0" marR="0" indent="1371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NimbusSanL"/>
        </a:defRPr>
      </a:lvl4pPr>
      <a:lvl5pPr marL="0" marR="0" indent="18288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NimbusSanL"/>
        </a:defRPr>
      </a:lvl5pPr>
      <a:lvl6pPr marL="0" marR="0" indent="22860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NimbusSanL"/>
        </a:defRPr>
      </a:lvl6pPr>
      <a:lvl7pPr marL="0" marR="0" indent="2743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NimbusSanL"/>
        </a:defRPr>
      </a:lvl7pPr>
      <a:lvl8pPr marL="0" marR="0" indent="3200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NimbusSanL"/>
        </a:defRPr>
      </a:lvl8pPr>
      <a:lvl9pPr marL="0" marR="0" indent="3657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NimbusSan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1.xml"/><Relationship Id="rId12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5.jpeg"/><Relationship Id="rId5" Type="http://schemas.openxmlformats.org/officeDocument/2006/relationships/diagramLayout" Target="../diagrams/layout1.xml"/><Relationship Id="rId10" Type="http://schemas.openxmlformats.org/officeDocument/2006/relationships/image" Target="../media/image14.png"/><Relationship Id="rId4" Type="http://schemas.openxmlformats.org/officeDocument/2006/relationships/diagramData" Target="../diagrams/data1.xml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3">
            <a:extLst>
              <a:ext uri="{FF2B5EF4-FFF2-40B4-BE49-F238E27FC236}">
                <a16:creationId xmlns:a16="http://schemas.microsoft.com/office/drawing/2014/main" id="{54FFE103-C92D-4136-9EF5-A6E291A81DCC}"/>
              </a:ext>
            </a:extLst>
          </p:cNvPr>
          <p:cNvSpPr txBox="1">
            <a:spLocks/>
          </p:cNvSpPr>
          <p:nvPr/>
        </p:nvSpPr>
        <p:spPr>
          <a:xfrm>
            <a:off x="3054250" y="6249820"/>
            <a:ext cx="5945447" cy="281467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1pPr>
            <a:lvl2pPr marL="783771" marR="0" indent="-326571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32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2pPr>
            <a:lvl3pPr marL="1219200" marR="0" indent="-304800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3pPr>
            <a:lvl4pPr marL="1737360" marR="0" indent="-365760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32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4pPr>
            <a:lvl5pPr marL="2194560" marR="0" indent="-365760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5pPr>
            <a:lvl6pPr marL="2651760" marR="0" indent="-365760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6pPr>
            <a:lvl7pPr marL="3108960" marR="0" indent="-365760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7pPr>
            <a:lvl8pPr marL="3566159" marR="0" indent="-365759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8pPr>
            <a:lvl9pPr marL="4023359" marR="0" indent="-365759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9pPr>
          </a:lstStyle>
          <a:p>
            <a:r>
              <a:rPr lang="it-IT" sz="1600" kern="0" dirty="0"/>
              <a:t>22 Ottobre 2019</a:t>
            </a:r>
          </a:p>
        </p:txBody>
      </p:sp>
      <p:pic>
        <p:nvPicPr>
          <p:cNvPr id="5" name="Picture 2" descr="https://www.vargroup.it/images/vg-logo-new.png">
            <a:extLst>
              <a:ext uri="{FF2B5EF4-FFF2-40B4-BE49-F238E27FC236}">
                <a16:creationId xmlns:a16="http://schemas.microsoft.com/office/drawing/2014/main" id="{3D9F045D-5F76-4267-8F90-E4022CAD6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69" y="6224639"/>
            <a:ext cx="1624405" cy="306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CAF4F758-AC94-4B3E-9530-4493C3064055}"/>
              </a:ext>
            </a:extLst>
          </p:cNvPr>
          <p:cNvSpPr/>
          <p:nvPr/>
        </p:nvSpPr>
        <p:spPr>
          <a:xfrm>
            <a:off x="512618" y="446527"/>
            <a:ext cx="11194473" cy="916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marR="198755" algn="ctr">
              <a:lnSpc>
                <a:spcPts val="2780"/>
              </a:lnSpc>
              <a:spcAft>
                <a:spcPts val="800"/>
              </a:spcAft>
              <a:tabLst>
                <a:tab pos="5306695" algn="l"/>
              </a:tabLst>
            </a:pPr>
            <a:r>
              <a:rPr lang="it-IT" sz="32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POLITECNICO DI TORINO</a:t>
            </a:r>
            <a:r>
              <a:rPr lang="it-IT" sz="32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</a:p>
          <a:p>
            <a:pPr marL="270510" marR="198755" algn="ctr">
              <a:lnSpc>
                <a:spcPts val="2780"/>
              </a:lnSpc>
              <a:spcAft>
                <a:spcPts val="800"/>
              </a:spcAft>
              <a:tabLst>
                <a:tab pos="5306695" algn="l"/>
              </a:tabLst>
            </a:pPr>
            <a:r>
              <a:rPr lang="it-IT" sz="32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Engineering &amp; Management</a:t>
            </a:r>
            <a:r>
              <a:rPr lang="it-IT" sz="32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32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Master’s Degree Thesis</a:t>
            </a:r>
            <a:endParaRPr lang="it-IT" sz="3200" dirty="0">
              <a:solidFill>
                <a:schemeClr val="tx2">
                  <a:lumMod val="20000"/>
                  <a:lumOff val="80000"/>
                </a:schemeClr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43AC0A12-6EAB-48C0-9AAF-A49B84BF8131}"/>
              </a:ext>
            </a:extLst>
          </p:cNvPr>
          <p:cNvSpPr/>
          <p:nvPr/>
        </p:nvSpPr>
        <p:spPr>
          <a:xfrm>
            <a:off x="1123871" y="4056940"/>
            <a:ext cx="5945447" cy="1393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marR="198755">
              <a:lnSpc>
                <a:spcPct val="107000"/>
              </a:lnSpc>
              <a:spcAft>
                <a:spcPts val="800"/>
              </a:spcAft>
              <a:tabLst>
                <a:tab pos="5257800" algn="l"/>
              </a:tabLst>
            </a:pPr>
            <a:r>
              <a:rPr lang="en-US" sz="28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Supervisor</a:t>
            </a:r>
            <a:r>
              <a:rPr lang="en-US" i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                                                                                               </a:t>
            </a:r>
          </a:p>
          <a:p>
            <a:pPr marL="270510" marR="198755">
              <a:lnSpc>
                <a:spcPct val="107000"/>
              </a:lnSpc>
              <a:spcAft>
                <a:spcPts val="800"/>
              </a:spcAft>
              <a:tabLst>
                <a:tab pos="5257800" algn="l"/>
              </a:tabLst>
            </a:pPr>
            <a:r>
              <a:rPr lang="it-IT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Prof. Marco </a:t>
            </a:r>
            <a:r>
              <a:rPr lang="it-IT" sz="2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Cantamessa</a:t>
            </a:r>
            <a:r>
              <a:rPr lang="it-IT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	</a:t>
            </a:r>
          </a:p>
          <a:p>
            <a:pPr marL="270510" marR="198755">
              <a:lnSpc>
                <a:spcPct val="107000"/>
              </a:lnSpc>
              <a:spcAft>
                <a:spcPts val="800"/>
              </a:spcAft>
              <a:tabLst>
                <a:tab pos="5257800" algn="l"/>
              </a:tabLst>
            </a:pPr>
            <a:r>
              <a:rPr lang="it-IT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Dott. Vincenzo Scinicariello</a:t>
            </a:r>
            <a:endParaRPr lang="it-IT" dirty="0">
              <a:solidFill>
                <a:schemeClr val="tx2">
                  <a:lumMod val="20000"/>
                  <a:lumOff val="80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7ED7145D-739E-4DC0-A69C-533221F9B60B}"/>
              </a:ext>
            </a:extLst>
          </p:cNvPr>
          <p:cNvSpPr/>
          <p:nvPr/>
        </p:nvSpPr>
        <p:spPr>
          <a:xfrm>
            <a:off x="930047" y="2092755"/>
            <a:ext cx="103596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marR="198755" algn="ctr">
              <a:spcAft>
                <a:spcPts val="0"/>
              </a:spcAft>
              <a:tabLst>
                <a:tab pos="5306695" algn="l"/>
              </a:tabLst>
            </a:pPr>
            <a:r>
              <a:rPr lang="en-US" sz="28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DEVELOPMENT OF A DATA MART TO SUPPORT DECISIONS IN FASHION </a:t>
            </a:r>
            <a:r>
              <a:rPr lang="en-US" sz="2800" i="1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RETAIL STORE LOCALIZATION</a:t>
            </a:r>
            <a:endParaRPr lang="it-IT" sz="2800" dirty="0">
              <a:solidFill>
                <a:schemeClr val="tx2">
                  <a:lumMod val="20000"/>
                  <a:lumOff val="8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9E6AF54B-8E55-4BF3-B52C-53E12693AC57}"/>
              </a:ext>
            </a:extLst>
          </p:cNvPr>
          <p:cNvSpPr/>
          <p:nvPr/>
        </p:nvSpPr>
        <p:spPr>
          <a:xfrm>
            <a:off x="8999697" y="4086113"/>
            <a:ext cx="2296649" cy="961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marR="198755">
              <a:lnSpc>
                <a:spcPct val="107000"/>
              </a:lnSpc>
              <a:spcAft>
                <a:spcPts val="800"/>
              </a:spcAft>
              <a:tabLst>
                <a:tab pos="5257800" algn="l"/>
              </a:tabLst>
            </a:pPr>
            <a:r>
              <a:rPr lang="en-US" sz="28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Candidate</a:t>
            </a:r>
            <a:endParaRPr lang="it-IT" i="1" dirty="0">
              <a:solidFill>
                <a:schemeClr val="tx2">
                  <a:lumMod val="20000"/>
                  <a:lumOff val="80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70510" marR="198755">
              <a:lnSpc>
                <a:spcPct val="107000"/>
              </a:lnSpc>
              <a:spcAft>
                <a:spcPts val="800"/>
              </a:spcAft>
              <a:tabLst>
                <a:tab pos="5257800" algn="l"/>
              </a:tabLst>
            </a:pPr>
            <a:r>
              <a:rPr lang="it-IT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Luca Bregata</a:t>
            </a:r>
            <a:endParaRPr lang="it-IT" dirty="0">
              <a:solidFill>
                <a:schemeClr val="tx2">
                  <a:lumMod val="20000"/>
                  <a:lumOff val="80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01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1568" y="3710366"/>
            <a:ext cx="10346650" cy="1000179"/>
          </a:xfrm>
        </p:spPr>
        <p:txBody>
          <a:bodyPr/>
          <a:lstStyle/>
          <a:p>
            <a:r>
              <a:rPr lang="it-IT" dirty="0"/>
              <a:t>DATA MINING  ALGORITHMS</a:t>
            </a:r>
          </a:p>
        </p:txBody>
      </p:sp>
    </p:spTree>
    <p:extLst>
      <p:ext uri="{BB962C8B-B14F-4D97-AF65-F5344CB8AC3E}">
        <p14:creationId xmlns:p14="http://schemas.microsoft.com/office/powerpoint/2010/main" val="3778895380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">
            <a:extLst>
              <a:ext uri="{FF2B5EF4-FFF2-40B4-BE49-F238E27FC236}">
                <a16:creationId xmlns:a16="http://schemas.microsoft.com/office/drawing/2014/main" id="{AE44731F-ACEB-495C-A394-AFD1FAA9F3D8}"/>
              </a:ext>
            </a:extLst>
          </p:cNvPr>
          <p:cNvSpPr txBox="1"/>
          <p:nvPr/>
        </p:nvSpPr>
        <p:spPr>
          <a:xfrm>
            <a:off x="578634" y="656488"/>
            <a:ext cx="6242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i="1" dirty="0">
                <a:solidFill>
                  <a:srgbClr val="FFFFFF"/>
                </a:solidFill>
              </a:rPr>
              <a:t>CLASSIFICATION &amp; REGRESSION TREE (CART) ALGORITHM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8CF19BA9-5484-48BD-8702-830723177EE1}"/>
              </a:ext>
            </a:extLst>
          </p:cNvPr>
          <p:cNvSpPr/>
          <p:nvPr/>
        </p:nvSpPr>
        <p:spPr>
          <a:xfrm>
            <a:off x="692507" y="210724"/>
            <a:ext cx="40815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 – DATA MINING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DF10AA50-2AE8-4654-8AFB-73BF8142396C}"/>
                  </a:ext>
                </a:extLst>
              </p:cNvPr>
              <p:cNvSpPr txBox="1"/>
              <p:nvPr/>
            </p:nvSpPr>
            <p:spPr>
              <a:xfrm>
                <a:off x="2714124" y="3612837"/>
                <a:ext cx="8157166" cy="21885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hangingPunct="0"/>
                <a:r>
                  <a:rPr lang="it-IT" sz="3600" b="1" dirty="0">
                    <a:solidFill>
                      <a:schemeClr val="accent3"/>
                    </a:solidFill>
                    <a:ea typeface="NimbusSanL"/>
                    <a:cs typeface="NimbusSanL"/>
                    <a:sym typeface="NimbusSanL"/>
                  </a:rPr>
                  <a:t>         ACCURACY OF THE METHOD?</a:t>
                </a:r>
              </a:p>
              <a:p>
                <a:pPr hangingPunct="0"/>
                <a:r>
                  <a:rPr lang="it-IT" sz="2400" b="1" dirty="0">
                    <a:solidFill>
                      <a:schemeClr val="bg2">
                        <a:lumMod val="50000"/>
                      </a:schemeClr>
                    </a:solidFill>
                    <a:ea typeface="NimbusSanL"/>
                    <a:cs typeface="NimbusSanL"/>
                    <a:sym typeface="NimbusSanL"/>
                  </a:rPr>
                  <a:t>GINI INDEX</a:t>
                </a:r>
                <a:r>
                  <a:rPr lang="it-IT" sz="2400" dirty="0">
                    <a:solidFill>
                      <a:schemeClr val="bg2">
                        <a:lumMod val="50000"/>
                      </a:schemeClr>
                    </a:solidFill>
                    <a:ea typeface="NimbusSanL"/>
                    <a:cs typeface="NimbusSanL"/>
                    <a:sym typeface="NimbusSanL"/>
                  </a:rPr>
                  <a:t>: </a:t>
                </a:r>
                <a:r>
                  <a:rPr lang="it-IT" altLang="it-IT" sz="2400" dirty="0" err="1">
                    <a:solidFill>
                      <a:schemeClr val="bg2">
                        <a:lumMod val="50000"/>
                      </a:schemeClr>
                    </a:solidFill>
                  </a:rPr>
                  <a:t>identifies</a:t>
                </a:r>
                <a:r>
                  <a:rPr lang="it-IT" altLang="it-IT" sz="2400" dirty="0">
                    <a:solidFill>
                      <a:schemeClr val="bg2">
                        <a:lumMod val="50000"/>
                      </a:schemeClr>
                    </a:solidFill>
                  </a:rPr>
                  <a:t> the </a:t>
                </a:r>
                <a:r>
                  <a:rPr lang="it-IT" altLang="it-IT" sz="2400" dirty="0" err="1">
                    <a:solidFill>
                      <a:schemeClr val="bg2">
                        <a:lumMod val="50000"/>
                      </a:schemeClr>
                    </a:solidFill>
                  </a:rPr>
                  <a:t>disequality</a:t>
                </a:r>
                <a:r>
                  <a:rPr lang="it-IT" altLang="it-IT" sz="2400" dirty="0">
                    <a:solidFill>
                      <a:schemeClr val="bg2">
                        <a:lumMod val="50000"/>
                      </a:schemeClr>
                    </a:solidFill>
                  </a:rPr>
                  <a:t> of the split. </a:t>
                </a:r>
                <a:r>
                  <a:rPr lang="it-IT" altLang="it-IT" sz="2400" dirty="0" err="1">
                    <a:solidFill>
                      <a:schemeClr val="bg2">
                        <a:lumMod val="50000"/>
                      </a:schemeClr>
                    </a:solidFill>
                  </a:rPr>
                  <a:t>Considering</a:t>
                </a:r>
                <a:r>
                  <a:rPr lang="it-IT" altLang="it-IT" sz="2400" dirty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:r>
                  <a:rPr lang="it-IT" altLang="it-IT" sz="2400" i="1" dirty="0">
                    <a:solidFill>
                      <a:schemeClr val="bg2">
                        <a:lumMod val="50000"/>
                      </a:schemeClr>
                    </a:solidFill>
                  </a:rPr>
                  <a:t>p(i) </a:t>
                </a:r>
                <a:r>
                  <a:rPr lang="it-IT" altLang="it-IT" sz="2400" dirty="0">
                    <a:solidFill>
                      <a:schemeClr val="bg2">
                        <a:lumMod val="50000"/>
                      </a:schemeClr>
                    </a:solidFill>
                  </a:rPr>
                  <a:t>the relative frequency of the class </a:t>
                </a:r>
                <a:r>
                  <a:rPr lang="it-IT" altLang="it-IT" sz="2400" i="1" dirty="0">
                    <a:solidFill>
                      <a:schemeClr val="bg2">
                        <a:lumMod val="50000"/>
                      </a:schemeClr>
                    </a:solidFill>
                  </a:rPr>
                  <a:t>i</a:t>
                </a:r>
                <a:r>
                  <a:rPr lang="it-IT" altLang="it-IT" sz="2400" dirty="0">
                    <a:solidFill>
                      <a:schemeClr val="bg2">
                        <a:lumMod val="50000"/>
                      </a:schemeClr>
                    </a:solidFill>
                  </a:rPr>
                  <a:t> to the </a:t>
                </a:r>
                <a:r>
                  <a:rPr lang="it-IT" altLang="it-IT" sz="2400" dirty="0" err="1">
                    <a:solidFill>
                      <a:schemeClr val="bg2">
                        <a:lumMod val="50000"/>
                      </a:schemeClr>
                    </a:solidFill>
                  </a:rPr>
                  <a:t>node</a:t>
                </a:r>
                <a:r>
                  <a:rPr lang="it-IT" altLang="it-IT" sz="2400" dirty="0">
                    <a:solidFill>
                      <a:schemeClr val="bg2">
                        <a:lumMod val="50000"/>
                      </a:schemeClr>
                    </a:solidFill>
                  </a:rPr>
                  <a:t>: </a:t>
                </a:r>
              </a:p>
              <a:p>
                <a:pPr hangingPunct="0"/>
                <a:endParaRPr lang="it-IT" altLang="it-IT" sz="2400" dirty="0">
                  <a:solidFill>
                    <a:schemeClr val="bg2">
                      <a:lumMod val="50000"/>
                    </a:schemeClr>
                  </a:solidFill>
                </a:endParaRPr>
              </a:p>
              <a:p>
                <a:r>
                  <a:rPr lang="it-IT" sz="2400" dirty="0">
                    <a:solidFill>
                      <a:schemeClr val="bg2">
                        <a:lumMod val="50000"/>
                      </a:schemeClr>
                    </a:solidFill>
                  </a:rPr>
                  <a:t>		0 </a:t>
                </a:r>
                <a14:m>
                  <m:oMath xmlns:m="http://schemas.openxmlformats.org/officeDocument/2006/math">
                    <m:r>
                      <a:rPr lang="it-IT" sz="2400" i="1" dirty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it-IT" sz="2400" i="1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𝐺𝑖𝑛𝑖</m:t>
                    </m:r>
                    <m:r>
                      <a:rPr lang="it-IT" sz="2400" i="1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240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it-IT" sz="2400" i="1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it-IT" sz="2400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nary>
                          <m:naryPr>
                            <m:chr m:val="∑"/>
                            <m:grow m:val="on"/>
                            <m:ctrlPr>
                              <a:rPr lang="it-IT" sz="24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it-IT" sz="24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it-IT" sz="24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it-IT" sz="24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p>
                          <m:e>
                            <m:d>
                              <m:dPr>
                                <m:ctrlPr>
                                  <a:rPr lang="it-IT" sz="2400" i="1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it-IT" sz="2400" i="1">
                                        <a:solidFill>
                                          <a:schemeClr val="bg2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i="1">
                                        <a:solidFill>
                                          <a:schemeClr val="bg2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it-IT" sz="2400" i="1">
                                        <a:solidFill>
                                          <a:schemeClr val="bg2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</m:e>
                        </m:nary>
                      </m:e>
                      <m:sup>
                        <m:r>
                          <a:rPr lang="it-IT" sz="2400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it-IT" sz="2400" dirty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sz="2400" i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it-IT" sz="2400" dirty="0">
                    <a:solidFill>
                      <a:schemeClr val="bg2">
                        <a:lumMod val="50000"/>
                      </a:schemeClr>
                    </a:solidFill>
                  </a:rPr>
                  <a:t> 1</a:t>
                </a:r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DF10AA50-2AE8-4654-8AFB-73BF814239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4124" y="3612837"/>
                <a:ext cx="8157166" cy="2188546"/>
              </a:xfrm>
              <a:prstGeom prst="rect">
                <a:avLst/>
              </a:prstGeom>
              <a:blipFill>
                <a:blip r:embed="rId3"/>
                <a:stretch>
                  <a:fillRect l="-1719" t="-4457" b="-5292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asellaDiTesto 3">
            <a:extLst>
              <a:ext uri="{FF2B5EF4-FFF2-40B4-BE49-F238E27FC236}">
                <a16:creationId xmlns:a16="http://schemas.microsoft.com/office/drawing/2014/main" id="{FCA600E3-8C6D-411A-B81C-90E3F9C38469}"/>
              </a:ext>
            </a:extLst>
          </p:cNvPr>
          <p:cNvSpPr txBox="1"/>
          <p:nvPr/>
        </p:nvSpPr>
        <p:spPr>
          <a:xfrm>
            <a:off x="3124200" y="5339720"/>
            <a:ext cx="1092728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2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ea typeface="NimbusSanL"/>
                <a:cs typeface="NimbusSanL"/>
                <a:sym typeface="NimbusSanL"/>
              </a:rPr>
              <a:t>GOOD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3AB9785-0E1D-4FB4-A09E-76D79A7BA213}"/>
              </a:ext>
            </a:extLst>
          </p:cNvPr>
          <p:cNvSpPr txBox="1"/>
          <p:nvPr/>
        </p:nvSpPr>
        <p:spPr>
          <a:xfrm>
            <a:off x="8835523" y="5339720"/>
            <a:ext cx="642353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2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ea typeface="NimbusSanL"/>
                <a:cs typeface="NimbusSanL"/>
                <a:sym typeface="NimbusSanL"/>
              </a:rPr>
              <a:t>BAD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8CC3113-DA31-47E3-A577-FB83999E4B11}"/>
              </a:ext>
            </a:extLst>
          </p:cNvPr>
          <p:cNvSpPr/>
          <p:nvPr/>
        </p:nvSpPr>
        <p:spPr>
          <a:xfrm>
            <a:off x="8699500" y="5257800"/>
            <a:ext cx="914400" cy="544623"/>
          </a:xfrm>
          <a:prstGeom prst="rect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330AFB5C-B403-4CAE-AFFF-F27EC926921E}"/>
              </a:ext>
            </a:extLst>
          </p:cNvPr>
          <p:cNvSpPr/>
          <p:nvPr/>
        </p:nvSpPr>
        <p:spPr>
          <a:xfrm>
            <a:off x="3124200" y="5257800"/>
            <a:ext cx="1092728" cy="543583"/>
          </a:xfrm>
          <a:prstGeom prst="rect">
            <a:avLst/>
          </a:prstGeom>
          <a:noFill/>
          <a:ln w="25400" cap="flat">
            <a:solidFill>
              <a:srgbClr val="00B05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1A86ABCE-C6D0-48E5-9193-FF80B878F187}"/>
              </a:ext>
            </a:extLst>
          </p:cNvPr>
          <p:cNvSpPr/>
          <p:nvPr/>
        </p:nvSpPr>
        <p:spPr>
          <a:xfrm>
            <a:off x="803344" y="1526831"/>
            <a:ext cx="1093145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altLang="it-IT" sz="2400" b="1" dirty="0" err="1">
                <a:solidFill>
                  <a:schemeClr val="bg2">
                    <a:lumMod val="50000"/>
                  </a:schemeClr>
                </a:solidFill>
              </a:rPr>
              <a:t>Classification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processes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a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collection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of data,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called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Training Set,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tries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to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construct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a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tree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model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able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to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attribute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a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characteristic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called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Class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attribute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based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on the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combination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of the input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variables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values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;</a:t>
            </a:r>
            <a:r>
              <a:rPr lang="en-US" altLang="it-IT" sz="2400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marL="28575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it-IT" sz="2400" b="1" dirty="0">
                <a:solidFill>
                  <a:schemeClr val="bg2">
                    <a:lumMod val="50000"/>
                  </a:schemeClr>
                </a:solidFill>
              </a:rPr>
              <a:t>Regression</a:t>
            </a:r>
            <a:r>
              <a:rPr lang="en-US" altLang="it-IT" sz="2400" dirty="0">
                <a:solidFill>
                  <a:schemeClr val="bg2">
                    <a:lumMod val="50000"/>
                  </a:schemeClr>
                </a:solidFill>
              </a:rPr>
              <a:t>: uses the independent variables 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to </a:t>
            </a:r>
            <a:r>
              <a:rPr lang="it-IT" altLang="it-IT" sz="2400" dirty="0" err="1">
                <a:solidFill>
                  <a:schemeClr val="bg2">
                    <a:lumMod val="50000"/>
                  </a:schemeClr>
                </a:solidFill>
              </a:rPr>
              <a:t>predict</a:t>
            </a:r>
            <a:r>
              <a:rPr lang="it-IT" altLang="it-IT" sz="2400" dirty="0">
                <a:solidFill>
                  <a:schemeClr val="bg2">
                    <a:lumMod val="50000"/>
                  </a:schemeClr>
                </a:solidFill>
              </a:rPr>
              <a:t> the class of new </a:t>
            </a:r>
            <a:r>
              <a:rPr lang="en-US" altLang="it-IT" sz="2400" dirty="0">
                <a:solidFill>
                  <a:schemeClr val="bg2">
                    <a:lumMod val="50000"/>
                  </a:schemeClr>
                </a:solidFill>
              </a:rPr>
              <a:t>dependent variable.</a:t>
            </a:r>
          </a:p>
        </p:txBody>
      </p:sp>
    </p:spTree>
    <p:extLst>
      <p:ext uri="{BB962C8B-B14F-4D97-AF65-F5344CB8AC3E}">
        <p14:creationId xmlns:p14="http://schemas.microsoft.com/office/powerpoint/2010/main" val="3880022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">
            <a:extLst>
              <a:ext uri="{FF2B5EF4-FFF2-40B4-BE49-F238E27FC236}">
                <a16:creationId xmlns:a16="http://schemas.microsoft.com/office/drawing/2014/main" id="{AE44731F-ACEB-495C-A394-AFD1FAA9F3D8}"/>
              </a:ext>
            </a:extLst>
          </p:cNvPr>
          <p:cNvSpPr txBox="1"/>
          <p:nvPr/>
        </p:nvSpPr>
        <p:spPr>
          <a:xfrm>
            <a:off x="701217" y="628779"/>
            <a:ext cx="21450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i="1" dirty="0">
                <a:solidFill>
                  <a:srgbClr val="FFFFFF"/>
                </a:solidFill>
              </a:rPr>
              <a:t>IMPLEMENTATION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F8583E74-8B41-411C-96E3-8F383AE93C0C}"/>
              </a:ext>
            </a:extLst>
          </p:cNvPr>
          <p:cNvSpPr/>
          <p:nvPr/>
        </p:nvSpPr>
        <p:spPr>
          <a:xfrm>
            <a:off x="7062865" y="2916824"/>
            <a:ext cx="470426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it-IT" altLang="it-IT" sz="2000" b="1" dirty="0">
                <a:solidFill>
                  <a:schemeClr val="bg2">
                    <a:lumMod val="50000"/>
                  </a:schemeClr>
                </a:solidFill>
              </a:rPr>
              <a:t>CART </a:t>
            </a:r>
            <a:r>
              <a:rPr lang="it-IT" altLang="it-IT" sz="2000" dirty="0">
                <a:solidFill>
                  <a:schemeClr val="bg2">
                    <a:lumMod val="50000"/>
                  </a:schemeClr>
                </a:solidFill>
              </a:rPr>
              <a:t>&lt;- </a:t>
            </a:r>
            <a:r>
              <a:rPr lang="it-IT" altLang="it-IT" sz="2000" dirty="0" err="1">
                <a:solidFill>
                  <a:schemeClr val="bg2">
                    <a:lumMod val="50000"/>
                  </a:schemeClr>
                </a:solidFill>
              </a:rPr>
              <a:t>rpart</a:t>
            </a:r>
            <a:r>
              <a:rPr lang="it-IT" altLang="it-IT" sz="2000" dirty="0">
                <a:solidFill>
                  <a:schemeClr val="bg2">
                    <a:lumMod val="50000"/>
                  </a:schemeClr>
                </a:solidFill>
              </a:rPr>
              <a:t>(Flag Open</a:t>
            </a:r>
            <a:r>
              <a:rPr lang="it-IT" sz="2000" dirty="0">
                <a:solidFill>
                  <a:schemeClr val="bg2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 /Close</a:t>
            </a:r>
            <a:r>
              <a:rPr lang="it-IT" altLang="it-IT" sz="2000" dirty="0">
                <a:solidFill>
                  <a:schemeClr val="bg2">
                    <a:lumMod val="50000"/>
                  </a:schemeClr>
                </a:solidFill>
              </a:rPr>
              <a:t> ~ </a:t>
            </a:r>
            <a:r>
              <a:rPr lang="it-IT" sz="2000" dirty="0">
                <a:solidFill>
                  <a:schemeClr val="bg2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Gain + </a:t>
            </a:r>
            <a:r>
              <a:rPr lang="it-IT" sz="2000" dirty="0" err="1">
                <a:solidFill>
                  <a:schemeClr val="bg2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Cogs</a:t>
            </a:r>
            <a:r>
              <a:rPr lang="it-IT" sz="2000" dirty="0">
                <a:solidFill>
                  <a:schemeClr val="bg2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 + </a:t>
            </a:r>
            <a:r>
              <a:rPr lang="it-IT" sz="2000" dirty="0" err="1">
                <a:solidFill>
                  <a:schemeClr val="bg2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Margin</a:t>
            </a:r>
            <a:r>
              <a:rPr lang="it-IT" sz="2000" dirty="0">
                <a:solidFill>
                  <a:schemeClr val="bg2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 +  </a:t>
            </a:r>
            <a:r>
              <a:rPr lang="it-IT" sz="2000" dirty="0" err="1">
                <a:solidFill>
                  <a:schemeClr val="bg2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nReceipt</a:t>
            </a:r>
            <a:r>
              <a:rPr lang="it-IT" altLang="it-IT" sz="2000" dirty="0">
                <a:solidFill>
                  <a:schemeClr val="bg2">
                    <a:lumMod val="50000"/>
                  </a:schemeClr>
                </a:solidFill>
              </a:rPr>
              <a:t>, </a:t>
            </a:r>
          </a:p>
          <a:p>
            <a:pPr hangingPunct="0"/>
            <a:r>
              <a:rPr lang="it-IT" altLang="it-IT" sz="2000" dirty="0">
                <a:solidFill>
                  <a:schemeClr val="bg2">
                    <a:lumMod val="50000"/>
                  </a:schemeClr>
                </a:solidFill>
              </a:rPr>
              <a:t>data=</a:t>
            </a:r>
            <a:r>
              <a:rPr lang="it-IT" altLang="it-IT" sz="2000" dirty="0">
                <a:solidFill>
                  <a:srgbClr val="0070C0"/>
                </a:solidFill>
              </a:rPr>
              <a:t>TRAINING SET</a:t>
            </a:r>
            <a:r>
              <a:rPr lang="it-IT" altLang="it-IT" sz="2000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it-IT" altLang="it-IT" sz="2000" dirty="0" err="1">
                <a:solidFill>
                  <a:schemeClr val="bg2">
                    <a:lumMod val="50000"/>
                  </a:schemeClr>
                </a:solidFill>
              </a:rPr>
              <a:t>method</a:t>
            </a:r>
            <a:r>
              <a:rPr lang="it-IT" altLang="it-IT" sz="2000" dirty="0">
                <a:solidFill>
                  <a:schemeClr val="bg2">
                    <a:lumMod val="50000"/>
                  </a:schemeClr>
                </a:solidFill>
              </a:rPr>
              <a:t>="class",</a:t>
            </a:r>
            <a:r>
              <a:rPr lang="it-IT" sz="2000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hangingPunct="0"/>
            <a:r>
              <a:rPr lang="it-IT" sz="2000" dirty="0">
                <a:solidFill>
                  <a:schemeClr val="bg2">
                    <a:lumMod val="50000"/>
                  </a:schemeClr>
                </a:solidFill>
              </a:rPr>
              <a:t>control = </a:t>
            </a:r>
            <a:r>
              <a:rPr lang="it-IT" sz="2000" dirty="0" err="1">
                <a:solidFill>
                  <a:schemeClr val="bg2">
                    <a:lumMod val="50000"/>
                  </a:schemeClr>
                </a:solidFill>
              </a:rPr>
              <a:t>rpart.control</a:t>
            </a:r>
            <a:r>
              <a:rPr lang="it-IT" sz="2000" dirty="0">
                <a:solidFill>
                  <a:schemeClr val="bg2">
                    <a:lumMod val="50000"/>
                  </a:schemeClr>
                </a:solidFill>
              </a:rPr>
              <a:t>(</a:t>
            </a:r>
            <a:r>
              <a:rPr lang="it-IT" sz="2000" dirty="0" err="1">
                <a:solidFill>
                  <a:schemeClr val="bg2">
                    <a:lumMod val="50000"/>
                  </a:schemeClr>
                </a:solidFill>
              </a:rPr>
              <a:t>minsplit</a:t>
            </a:r>
            <a:r>
              <a:rPr lang="it-IT" sz="2000" dirty="0">
                <a:solidFill>
                  <a:schemeClr val="bg2">
                    <a:lumMod val="50000"/>
                  </a:schemeClr>
                </a:solidFill>
              </a:rPr>
              <a:t> = 5)</a:t>
            </a:r>
            <a:endParaRPr lang="en-US" altLang="it-IT" sz="2000" b="1" dirty="0">
              <a:solidFill>
                <a:schemeClr val="bg2">
                  <a:lumMod val="50000"/>
                </a:schemeClr>
              </a:solidFill>
            </a:endParaRPr>
          </a:p>
          <a:p>
            <a:pPr hangingPunct="0"/>
            <a:r>
              <a:rPr lang="en-US" altLang="it-IT" sz="2000" b="1" dirty="0">
                <a:solidFill>
                  <a:schemeClr val="bg2">
                    <a:lumMod val="50000"/>
                  </a:schemeClr>
                </a:solidFill>
              </a:rPr>
              <a:t>Prevision2019</a:t>
            </a:r>
            <a:r>
              <a:rPr lang="en-US" altLang="it-IT" sz="2000" dirty="0">
                <a:solidFill>
                  <a:schemeClr val="bg2">
                    <a:lumMod val="50000"/>
                  </a:schemeClr>
                </a:solidFill>
              </a:rPr>
              <a:t> &lt;- predict(CART, </a:t>
            </a:r>
            <a:r>
              <a:rPr lang="en-US" altLang="it-IT" sz="2000" dirty="0">
                <a:solidFill>
                  <a:schemeClr val="accent3"/>
                </a:solidFill>
              </a:rPr>
              <a:t>TEST SET</a:t>
            </a:r>
            <a:r>
              <a:rPr lang="en-US" altLang="it-IT" sz="2000" dirty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pPr hangingPunct="0"/>
            <a:r>
              <a:rPr lang="en-US" altLang="it-IT" sz="2000" b="1" dirty="0">
                <a:solidFill>
                  <a:schemeClr val="bg2">
                    <a:lumMod val="50000"/>
                  </a:schemeClr>
                </a:solidFill>
              </a:rPr>
              <a:t>Gini Index</a:t>
            </a:r>
            <a:endParaRPr lang="it-IT" altLang="it-IT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02122C7-304D-4157-A6A1-42ED89B8C904}"/>
              </a:ext>
            </a:extLst>
          </p:cNvPr>
          <p:cNvSpPr txBox="1"/>
          <p:nvPr/>
        </p:nvSpPr>
        <p:spPr>
          <a:xfrm>
            <a:off x="960582" y="2884749"/>
            <a:ext cx="4618182" cy="19389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just" hangingPunct="0"/>
            <a:r>
              <a:rPr kumimoji="0" lang="it-IT" sz="20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QUERIES</a:t>
            </a:r>
            <a:r>
              <a:rPr kumimoji="0" lang="it-IT" sz="20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: Two aggregate </a:t>
            </a:r>
            <a:r>
              <a:rPr lang="it-IT" sz="2000" dirty="0" err="1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f</a:t>
            </a:r>
            <a:r>
              <a:rPr kumimoji="0" lang="it-IT" sz="2000" b="0" i="0" u="none" strike="noStrike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act</a:t>
            </a:r>
            <a:r>
              <a:rPr kumimoji="0" lang="it-IT" sz="20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 </a:t>
            </a:r>
            <a:r>
              <a:rPr lang="it-IT" sz="2000" dirty="0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sales </a:t>
            </a:r>
            <a:r>
              <a:rPr lang="it-IT" sz="2000" dirty="0" err="1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t</a:t>
            </a:r>
            <a:r>
              <a:rPr kumimoji="0" lang="it-IT" sz="2000" b="0" i="0" u="none" strike="noStrike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able</a:t>
            </a:r>
            <a:r>
              <a:rPr kumimoji="0" lang="it-IT" sz="20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. </a:t>
            </a:r>
            <a:r>
              <a:rPr lang="it-IT" sz="2000" dirty="0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O</a:t>
            </a:r>
            <a:r>
              <a:rPr kumimoji="0" lang="it-IT" sz="20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rder by shop and</a:t>
            </a:r>
            <a:r>
              <a:rPr kumimoji="0" lang="it-IT" sz="2000" b="0" i="0" u="none" strike="noStrike" cap="none" spc="0" normalizeH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 </a:t>
            </a:r>
            <a:r>
              <a:rPr kumimoji="0" lang="it-IT" sz="20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1° </a:t>
            </a:r>
            <a:r>
              <a:rPr lang="it-IT" sz="2000" dirty="0" err="1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q</a:t>
            </a:r>
            <a:r>
              <a:rPr kumimoji="0" lang="it-IT" sz="2000" b="0" i="0" u="none" strike="noStrike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uarter</a:t>
            </a:r>
            <a:r>
              <a:rPr kumimoji="0" lang="it-IT" sz="20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 of </a:t>
            </a:r>
            <a:r>
              <a:rPr kumimoji="0" lang="it-IT" sz="2000" b="0" i="0" u="none" strike="noStrike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each</a:t>
            </a:r>
            <a:r>
              <a:rPr kumimoji="0" lang="it-IT" sz="20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 </a:t>
            </a:r>
            <a:r>
              <a:rPr kumimoji="0" lang="it-IT" sz="2000" b="0" i="0" u="none" strike="noStrike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year</a:t>
            </a:r>
            <a:r>
              <a:rPr lang="it-IT" sz="2000" dirty="0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.</a:t>
            </a:r>
            <a:r>
              <a:rPr kumimoji="0" lang="it-IT" sz="20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ea typeface="NimbusSanL"/>
                <a:cs typeface="Arial" panose="020B0604020202020204" pitchFamily="34" charset="0"/>
                <a:sym typeface="NimbusSanL"/>
              </a:rPr>
              <a:t> </a:t>
            </a:r>
          </a:p>
          <a:p>
            <a:pPr algn="just" hangingPunct="0"/>
            <a:r>
              <a:rPr lang="it-IT" sz="2000" dirty="0" err="1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Calculate</a:t>
            </a:r>
            <a:r>
              <a:rPr lang="it-IT" sz="2000" dirty="0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 TOTAL Gain, </a:t>
            </a:r>
            <a:r>
              <a:rPr lang="it-IT" sz="2000" dirty="0" err="1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Cogs</a:t>
            </a:r>
            <a:r>
              <a:rPr lang="it-IT" sz="2000" dirty="0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, </a:t>
            </a:r>
            <a:r>
              <a:rPr lang="it-IT" sz="2000" dirty="0" err="1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Margin</a:t>
            </a:r>
            <a:r>
              <a:rPr lang="it-IT" sz="2000" dirty="0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, </a:t>
            </a:r>
            <a:r>
              <a:rPr lang="it-IT" sz="2000" dirty="0" err="1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nReceipt</a:t>
            </a:r>
            <a:r>
              <a:rPr lang="it-IT" sz="2000" dirty="0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. Class </a:t>
            </a:r>
            <a:r>
              <a:rPr lang="it-IT" sz="2000" dirty="0" err="1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Attribute</a:t>
            </a:r>
            <a:r>
              <a:rPr lang="it-IT" sz="2000" dirty="0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: Flag Open/Close. </a:t>
            </a:r>
          </a:p>
          <a:p>
            <a:pPr marL="342900" indent="-342900" algn="just" hangingPunct="0">
              <a:buFont typeface="+mj-lt"/>
              <a:buAutoNum type="arabicParenR"/>
            </a:pPr>
            <a:r>
              <a:rPr lang="it-IT" sz="2000" dirty="0">
                <a:solidFill>
                  <a:srgbClr val="0070C0"/>
                </a:solidFill>
                <a:ea typeface="NimbusSanL"/>
                <a:cs typeface="Arial" panose="020B0604020202020204" pitchFamily="34" charset="0"/>
                <a:sym typeface="NimbusSanL"/>
              </a:rPr>
              <a:t>TRAINING SET</a:t>
            </a:r>
            <a:r>
              <a:rPr lang="it-IT" sz="2000" dirty="0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: 2017 &amp; 2018;</a:t>
            </a:r>
          </a:p>
          <a:p>
            <a:pPr marL="342900" indent="-342900" algn="just" hangingPunct="0">
              <a:buFont typeface="+mj-lt"/>
              <a:buAutoNum type="arabicParenR"/>
            </a:pPr>
            <a:r>
              <a:rPr lang="it-IT" sz="2000" dirty="0">
                <a:solidFill>
                  <a:schemeClr val="accent3"/>
                </a:solidFill>
                <a:ea typeface="NimbusSanL"/>
                <a:cs typeface="Arial" panose="020B0604020202020204" pitchFamily="34" charset="0"/>
                <a:sym typeface="NimbusSanL"/>
              </a:rPr>
              <a:t>TEST SET</a:t>
            </a:r>
            <a:r>
              <a:rPr lang="it-IT" sz="2000" dirty="0">
                <a:solidFill>
                  <a:schemeClr val="tx1">
                    <a:lumMod val="50000"/>
                  </a:schemeClr>
                </a:solidFill>
                <a:ea typeface="NimbusSanL"/>
                <a:cs typeface="Arial" panose="020B0604020202020204" pitchFamily="34" charset="0"/>
                <a:sym typeface="NimbusSanL"/>
              </a:rPr>
              <a:t>: 2019.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11B02849-E899-4A7B-9CB1-80A016F67B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30019" r="-159" b="31903"/>
          <a:stretch/>
        </p:blipFill>
        <p:spPr>
          <a:xfrm>
            <a:off x="7204086" y="1488238"/>
            <a:ext cx="3229644" cy="1137218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AAD3D260-8C2E-47FE-A471-DA64C661FC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327" y="1440522"/>
            <a:ext cx="3378887" cy="1168500"/>
          </a:xfrm>
          <a:prstGeom prst="rect">
            <a:avLst/>
          </a:prstGeom>
        </p:spPr>
      </p:pic>
      <p:sp>
        <p:nvSpPr>
          <p:cNvPr id="15" name="Freccia a destra 14">
            <a:extLst>
              <a:ext uri="{FF2B5EF4-FFF2-40B4-BE49-F238E27FC236}">
                <a16:creationId xmlns:a16="http://schemas.microsoft.com/office/drawing/2014/main" id="{4A5E3B9B-9B10-4397-98CE-4B1A5FBFB595}"/>
              </a:ext>
            </a:extLst>
          </p:cNvPr>
          <p:cNvSpPr/>
          <p:nvPr/>
        </p:nvSpPr>
        <p:spPr>
          <a:xfrm>
            <a:off x="5899572" y="3385217"/>
            <a:ext cx="667483" cy="341655"/>
          </a:xfrm>
          <a:prstGeom prst="rightArrow">
            <a:avLst/>
          </a:prstGeom>
          <a:solidFill>
            <a:srgbClr val="F3F3F3"/>
          </a:solidFill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86C23B1D-DFA3-4145-A17A-5D6BA6B85C34}"/>
              </a:ext>
            </a:extLst>
          </p:cNvPr>
          <p:cNvSpPr/>
          <p:nvPr/>
        </p:nvSpPr>
        <p:spPr>
          <a:xfrm>
            <a:off x="692507" y="210724"/>
            <a:ext cx="40815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 – DATA MINING</a:t>
            </a:r>
          </a:p>
        </p:txBody>
      </p:sp>
    </p:spTree>
    <p:extLst>
      <p:ext uri="{BB962C8B-B14F-4D97-AF65-F5344CB8AC3E}">
        <p14:creationId xmlns:p14="http://schemas.microsoft.com/office/powerpoint/2010/main" val="1918751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">
            <a:extLst>
              <a:ext uri="{FF2B5EF4-FFF2-40B4-BE49-F238E27FC236}">
                <a16:creationId xmlns:a16="http://schemas.microsoft.com/office/drawing/2014/main" id="{EAE7CF44-B3EE-420A-8A18-9DD6476AD3CE}"/>
              </a:ext>
            </a:extLst>
          </p:cNvPr>
          <p:cNvSpPr txBox="1"/>
          <p:nvPr/>
        </p:nvSpPr>
        <p:spPr>
          <a:xfrm>
            <a:off x="692507" y="598610"/>
            <a:ext cx="35745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i="1" dirty="0">
                <a:solidFill>
                  <a:srgbClr val="FFFFFF"/>
                </a:solidFill>
              </a:rPr>
              <a:t>CLOSING SHOPS 2019 FORECAST</a:t>
            </a:r>
          </a:p>
        </p:txBody>
      </p:sp>
      <p:sp>
        <p:nvSpPr>
          <p:cNvPr id="38" name="Rectangle 2">
            <a:extLst>
              <a:ext uri="{FF2B5EF4-FFF2-40B4-BE49-F238E27FC236}">
                <a16:creationId xmlns:a16="http://schemas.microsoft.com/office/drawing/2014/main" id="{AC676DD5-173D-4888-8964-89CC533350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579" y="4295601"/>
            <a:ext cx="5295401" cy="21544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B104D7B5-0AD8-4243-A321-70DB533DEF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122" y="2730924"/>
            <a:ext cx="3189803" cy="3560241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E3D350BF-12A9-4C3E-91EC-072DF090BD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193" y="2722843"/>
            <a:ext cx="5066759" cy="3862436"/>
          </a:xfrm>
          <a:prstGeom prst="rect">
            <a:avLst/>
          </a:prstGeom>
        </p:spPr>
      </p:pic>
      <p:sp>
        <p:nvSpPr>
          <p:cNvPr id="17" name="Rettangolo 16">
            <a:extLst>
              <a:ext uri="{FF2B5EF4-FFF2-40B4-BE49-F238E27FC236}">
                <a16:creationId xmlns:a16="http://schemas.microsoft.com/office/drawing/2014/main" id="{C2C712A1-4BC1-43BB-9A64-895EC7CA0568}"/>
              </a:ext>
            </a:extLst>
          </p:cNvPr>
          <p:cNvSpPr/>
          <p:nvPr/>
        </p:nvSpPr>
        <p:spPr>
          <a:xfrm>
            <a:off x="6915206" y="5657680"/>
            <a:ext cx="5152739" cy="161230"/>
          </a:xfrm>
          <a:prstGeom prst="rect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2" name="Freccia a destra 1">
            <a:extLst>
              <a:ext uri="{FF2B5EF4-FFF2-40B4-BE49-F238E27FC236}">
                <a16:creationId xmlns:a16="http://schemas.microsoft.com/office/drawing/2014/main" id="{89B9B337-6B7E-4886-BB4F-97224E007DB6}"/>
              </a:ext>
            </a:extLst>
          </p:cNvPr>
          <p:cNvSpPr/>
          <p:nvPr/>
        </p:nvSpPr>
        <p:spPr>
          <a:xfrm>
            <a:off x="5652044" y="3478165"/>
            <a:ext cx="700042" cy="331841"/>
          </a:xfrm>
          <a:prstGeom prst="rightArrow">
            <a:avLst/>
          </a:prstGeom>
          <a:solidFill>
            <a:srgbClr val="F3F3F3"/>
          </a:solidFill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DC04AB64-8DE5-411D-B7F0-C1CADC2354D8}"/>
              </a:ext>
            </a:extLst>
          </p:cNvPr>
          <p:cNvSpPr txBox="1"/>
          <p:nvPr/>
        </p:nvSpPr>
        <p:spPr>
          <a:xfrm>
            <a:off x="7300108" y="1369365"/>
            <a:ext cx="4508674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hangingPunct="0"/>
            <a:r>
              <a:rPr lang="it-IT" sz="1600" dirty="0">
                <a:solidFill>
                  <a:schemeClr val="accent1"/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Closing shops </a:t>
            </a:r>
            <a:r>
              <a:rPr lang="it-IT" sz="1600" dirty="0" err="1">
                <a:solidFill>
                  <a:schemeClr val="accent1"/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prevision</a:t>
            </a:r>
            <a:r>
              <a:rPr lang="it-IT" sz="1600" dirty="0">
                <a:solidFill>
                  <a:schemeClr val="accent1"/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 after 1st </a:t>
            </a:r>
            <a:r>
              <a:rPr lang="it-IT" sz="1600" dirty="0" err="1">
                <a:solidFill>
                  <a:schemeClr val="accent1"/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Quarter</a:t>
            </a:r>
            <a:r>
              <a:rPr lang="it-IT" sz="1600" dirty="0">
                <a:solidFill>
                  <a:schemeClr val="accent1"/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 2019: 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Initial</a:t>
            </a:r>
            <a:r>
              <a:rPr lang="it-IT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 Shops : </a:t>
            </a:r>
            <a:r>
              <a:rPr lang="it-IT" sz="1600" dirty="0">
                <a:solidFill>
                  <a:srgbClr val="0070C0"/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29</a:t>
            </a:r>
            <a:endParaRPr kumimoji="0" lang="it-IT" sz="16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 panose="020B0604020202020204" pitchFamily="34" charset="0"/>
              <a:ea typeface="NimbusSanL"/>
              <a:cs typeface="Arial" panose="020B0604020202020204" pitchFamily="34" charset="0"/>
              <a:sym typeface="NimbusSanL"/>
            </a:endParaRP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it-IT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Open Shops: </a:t>
            </a:r>
            <a:r>
              <a:rPr kumimoji="0" lang="it-IT" sz="1600" b="0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24            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kumimoji="0" lang="it-IT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Closing</a:t>
            </a:r>
            <a:r>
              <a:rPr lang="it-IT" sz="1600" dirty="0">
                <a:solidFill>
                  <a:schemeClr val="accent1"/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 Risk Shops</a:t>
            </a:r>
            <a:r>
              <a:rPr kumimoji="0" lang="it-IT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: </a:t>
            </a:r>
            <a:r>
              <a:rPr lang="it-IT" sz="1600" dirty="0">
                <a:solidFill>
                  <a:schemeClr val="accent3"/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5</a:t>
            </a:r>
            <a:r>
              <a:rPr kumimoji="0" lang="it-IT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     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04E3BCB1-0C4D-4168-972D-FBDA995B2FA0}"/>
              </a:ext>
            </a:extLst>
          </p:cNvPr>
          <p:cNvSpPr/>
          <p:nvPr/>
        </p:nvSpPr>
        <p:spPr>
          <a:xfrm>
            <a:off x="522524" y="1340946"/>
            <a:ext cx="177782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 err="1">
                <a:solidFill>
                  <a:schemeClr val="bg2">
                    <a:lumMod val="50000"/>
                  </a:schemeClr>
                </a:solidFill>
              </a:rPr>
              <a:t>Weigths</a:t>
            </a:r>
            <a:r>
              <a:rPr lang="it-IT" b="1" dirty="0">
                <a:solidFill>
                  <a:schemeClr val="bg2">
                    <a:lumMod val="50000"/>
                  </a:schemeClr>
                </a:solidFill>
              </a:rPr>
              <a:t> of CART </a:t>
            </a:r>
            <a:r>
              <a:rPr lang="it-IT" b="1" dirty="0" err="1">
                <a:solidFill>
                  <a:schemeClr val="bg2">
                    <a:lumMod val="50000"/>
                  </a:schemeClr>
                </a:solidFill>
              </a:rPr>
              <a:t>variables</a:t>
            </a:r>
            <a:r>
              <a:rPr lang="it-IT" b="1" dirty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endParaRPr lang="it-IT" b="1" dirty="0">
              <a:solidFill>
                <a:schemeClr val="bg2">
                  <a:lumMod val="50000"/>
                </a:schemeClr>
              </a:solidFill>
            </a:endParaRPr>
          </a:p>
          <a:p>
            <a:endParaRPr lang="it-IT" b="1" dirty="0">
              <a:solidFill>
                <a:schemeClr val="bg2">
                  <a:lumMod val="50000"/>
                </a:schemeClr>
              </a:solidFill>
            </a:endParaRPr>
          </a:p>
          <a:p>
            <a:endParaRPr lang="it-IT" b="1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it-IT" b="1" dirty="0">
                <a:solidFill>
                  <a:schemeClr val="bg2">
                    <a:lumMod val="50000"/>
                  </a:schemeClr>
                </a:solidFill>
              </a:rPr>
              <a:t>CART</a:t>
            </a:r>
          </a:p>
          <a:p>
            <a:r>
              <a:rPr lang="it-IT" dirty="0" err="1">
                <a:solidFill>
                  <a:schemeClr val="bg2">
                    <a:lumMod val="50000"/>
                  </a:schemeClr>
                </a:solidFill>
              </a:rPr>
              <a:t>Choosen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</a:rPr>
              <a:t> by the best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</a:rPr>
              <a:t>splits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</a:rPr>
              <a:t> index (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</a:rPr>
              <a:t>worst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</a:rPr>
              <a:t> Gini Index) after random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</a:rPr>
              <a:t>partition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</a:rPr>
              <a:t> of data:</a:t>
            </a:r>
          </a:p>
          <a:p>
            <a:endParaRPr lang="it-IT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it-IT" b="1" dirty="0">
                <a:solidFill>
                  <a:schemeClr val="bg2">
                    <a:lumMod val="50000"/>
                  </a:schemeClr>
                </a:solidFill>
              </a:rPr>
              <a:t>Gini(CART): </a:t>
            </a:r>
          </a:p>
          <a:p>
            <a:r>
              <a:rPr lang="it-IT" dirty="0">
                <a:solidFill>
                  <a:schemeClr val="bg2">
                    <a:lumMod val="50000"/>
                  </a:schemeClr>
                </a:solidFill>
              </a:rPr>
              <a:t>0.07807417 </a:t>
            </a:r>
          </a:p>
          <a:p>
            <a:r>
              <a:rPr lang="it-IT" b="1" dirty="0">
                <a:solidFill>
                  <a:schemeClr val="bg2">
                    <a:lumMod val="50000"/>
                  </a:schemeClr>
                </a:solidFill>
              </a:rPr>
              <a:t>Gini(</a:t>
            </a:r>
            <a:r>
              <a:rPr lang="it-IT" b="1" dirty="0" err="1">
                <a:solidFill>
                  <a:schemeClr val="bg2">
                    <a:lumMod val="50000"/>
                  </a:schemeClr>
                </a:solidFill>
              </a:rPr>
              <a:t>prevision</a:t>
            </a:r>
            <a:r>
              <a:rPr lang="it-IT" b="1" dirty="0">
                <a:solidFill>
                  <a:schemeClr val="bg2">
                    <a:lumMod val="50000"/>
                  </a:schemeClr>
                </a:solidFill>
              </a:rPr>
              <a:t>): 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</a:rPr>
              <a:t>0.0169389</a:t>
            </a:r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DAFA7D53-C4D5-441A-A94D-C177D5F83E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298243"/>
              </p:ext>
            </p:extLst>
          </p:nvPr>
        </p:nvGraphicFramePr>
        <p:xfrm>
          <a:off x="2556000" y="1410261"/>
          <a:ext cx="3205213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5768">
                  <a:extLst>
                    <a:ext uri="{9D8B030D-6E8A-4147-A177-3AD203B41FA5}">
                      <a16:colId xmlns:a16="http://schemas.microsoft.com/office/drawing/2014/main" val="1198058862"/>
                    </a:ext>
                  </a:extLst>
                </a:gridCol>
                <a:gridCol w="855024">
                  <a:extLst>
                    <a:ext uri="{9D8B030D-6E8A-4147-A177-3AD203B41FA5}">
                      <a16:colId xmlns:a16="http://schemas.microsoft.com/office/drawing/2014/main" val="1379613146"/>
                    </a:ext>
                  </a:extLst>
                </a:gridCol>
                <a:gridCol w="676893">
                  <a:extLst>
                    <a:ext uri="{9D8B030D-6E8A-4147-A177-3AD203B41FA5}">
                      <a16:colId xmlns:a16="http://schemas.microsoft.com/office/drawing/2014/main" val="1403563205"/>
                    </a:ext>
                  </a:extLst>
                </a:gridCol>
                <a:gridCol w="997528">
                  <a:extLst>
                    <a:ext uri="{9D8B030D-6E8A-4147-A177-3AD203B41FA5}">
                      <a16:colId xmlns:a16="http://schemas.microsoft.com/office/drawing/2014/main" val="1965604738"/>
                    </a:ext>
                  </a:extLst>
                </a:gridCol>
              </a:tblGrid>
              <a:tr h="368376"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Gain</a:t>
                      </a:r>
                      <a:endParaRPr lang="it-IT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err="1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Margin</a:t>
                      </a:r>
                      <a:endParaRPr lang="it-IT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err="1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Cogs</a:t>
                      </a:r>
                      <a:endParaRPr lang="it-IT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 err="1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nReceipt</a:t>
                      </a:r>
                      <a:r>
                        <a:rPr lang="it-IT" sz="14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algn="ctr"/>
                      <a:endParaRPr lang="it-IT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8737170"/>
                  </a:ext>
                </a:extLst>
              </a:tr>
              <a:tr h="4272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28</a:t>
                      </a:r>
                      <a:endParaRPr lang="it-IT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26</a:t>
                      </a:r>
                      <a:endParaRPr lang="it-IT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it-IT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25</a:t>
                      </a:r>
                      <a:endParaRPr lang="it-IT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21</a:t>
                      </a:r>
                      <a:endParaRPr lang="it-IT" sz="1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2064873"/>
                  </a:ext>
                </a:extLst>
              </a:tr>
            </a:tbl>
          </a:graphicData>
        </a:graphic>
      </p:graphicFrame>
      <p:sp>
        <p:nvSpPr>
          <p:cNvPr id="7" name="Rettangolo 6">
            <a:extLst>
              <a:ext uri="{FF2B5EF4-FFF2-40B4-BE49-F238E27FC236}">
                <a16:creationId xmlns:a16="http://schemas.microsoft.com/office/drawing/2014/main" id="{A5CE814D-7572-4F07-86BF-A38103037C83}"/>
              </a:ext>
            </a:extLst>
          </p:cNvPr>
          <p:cNvSpPr/>
          <p:nvPr/>
        </p:nvSpPr>
        <p:spPr>
          <a:xfrm>
            <a:off x="7188639" y="1369365"/>
            <a:ext cx="4570630" cy="1036320"/>
          </a:xfrm>
          <a:prstGeom prst="rect">
            <a:avLst/>
          </a:prstGeom>
          <a:noFill/>
          <a:ln w="25400" cap="flat">
            <a:solidFill>
              <a:srgbClr val="00B05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0BC9B0D4-F73E-40A8-8EC4-ABD9A1D96BB5}"/>
              </a:ext>
            </a:extLst>
          </p:cNvPr>
          <p:cNvSpPr/>
          <p:nvPr/>
        </p:nvSpPr>
        <p:spPr>
          <a:xfrm>
            <a:off x="6915205" y="5280254"/>
            <a:ext cx="5152739" cy="161230"/>
          </a:xfrm>
          <a:prstGeom prst="rect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A5982CDF-F969-4AB4-9BB7-2BD85B36F7F9}"/>
              </a:ext>
            </a:extLst>
          </p:cNvPr>
          <p:cNvSpPr/>
          <p:nvPr/>
        </p:nvSpPr>
        <p:spPr>
          <a:xfrm>
            <a:off x="6915205" y="4882481"/>
            <a:ext cx="5152739" cy="161230"/>
          </a:xfrm>
          <a:prstGeom prst="rect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B734BB84-38C0-4202-AB46-4F627A9F3E11}"/>
              </a:ext>
            </a:extLst>
          </p:cNvPr>
          <p:cNvSpPr/>
          <p:nvPr/>
        </p:nvSpPr>
        <p:spPr>
          <a:xfrm>
            <a:off x="6915204" y="3316935"/>
            <a:ext cx="5152739" cy="161230"/>
          </a:xfrm>
          <a:prstGeom prst="rect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5C2B5347-9398-4EE5-B0E2-8BF74B67FF50}"/>
              </a:ext>
            </a:extLst>
          </p:cNvPr>
          <p:cNvSpPr/>
          <p:nvPr/>
        </p:nvSpPr>
        <p:spPr>
          <a:xfrm>
            <a:off x="6872213" y="3850897"/>
            <a:ext cx="5152739" cy="161230"/>
          </a:xfrm>
          <a:prstGeom prst="rect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26F0909D-DACD-4E2A-B4E8-6EFB76CBEE9E}"/>
              </a:ext>
            </a:extLst>
          </p:cNvPr>
          <p:cNvSpPr/>
          <p:nvPr/>
        </p:nvSpPr>
        <p:spPr>
          <a:xfrm>
            <a:off x="692507" y="210724"/>
            <a:ext cx="40815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 – DATA MINING</a:t>
            </a:r>
          </a:p>
        </p:txBody>
      </p:sp>
    </p:spTree>
    <p:extLst>
      <p:ext uri="{BB962C8B-B14F-4D97-AF65-F5344CB8AC3E}">
        <p14:creationId xmlns:p14="http://schemas.microsoft.com/office/powerpoint/2010/main" val="323159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 animBg="1"/>
      <p:bldP spid="29" grpId="0"/>
      <p:bldP spid="7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">
            <a:extLst>
              <a:ext uri="{FF2B5EF4-FFF2-40B4-BE49-F238E27FC236}">
                <a16:creationId xmlns:a16="http://schemas.microsoft.com/office/drawing/2014/main" id="{EAE7CF44-B3EE-420A-8A18-9DD6476AD3CE}"/>
              </a:ext>
            </a:extLst>
          </p:cNvPr>
          <p:cNvSpPr txBox="1"/>
          <p:nvPr/>
        </p:nvSpPr>
        <p:spPr>
          <a:xfrm>
            <a:off x="606111" y="687230"/>
            <a:ext cx="5139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i="1" dirty="0">
                <a:solidFill>
                  <a:srgbClr val="FFFFFF"/>
                </a:solidFill>
              </a:rPr>
              <a:t>BEST GEO-LOCATION FOR OPENING NEW SHOP</a:t>
            </a:r>
          </a:p>
        </p:txBody>
      </p:sp>
      <p:sp>
        <p:nvSpPr>
          <p:cNvPr id="38" name="Rectangle 2">
            <a:extLst>
              <a:ext uri="{FF2B5EF4-FFF2-40B4-BE49-F238E27FC236}">
                <a16:creationId xmlns:a16="http://schemas.microsoft.com/office/drawing/2014/main" id="{AC676DD5-173D-4888-8964-89CC533350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579" y="4295601"/>
            <a:ext cx="5295401" cy="21544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DC879928-CB63-4B77-A88D-5C9A9C22FB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780295"/>
              </p:ext>
            </p:extLst>
          </p:nvPr>
        </p:nvGraphicFramePr>
        <p:xfrm>
          <a:off x="6096000" y="1316721"/>
          <a:ext cx="5790112" cy="8109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6268">
                  <a:extLst>
                    <a:ext uri="{9D8B030D-6E8A-4147-A177-3AD203B41FA5}">
                      <a16:colId xmlns:a16="http://schemas.microsoft.com/office/drawing/2014/main" val="1210262542"/>
                    </a:ext>
                  </a:extLst>
                </a:gridCol>
                <a:gridCol w="1735033">
                  <a:extLst>
                    <a:ext uri="{9D8B030D-6E8A-4147-A177-3AD203B41FA5}">
                      <a16:colId xmlns:a16="http://schemas.microsoft.com/office/drawing/2014/main" val="921163628"/>
                    </a:ext>
                  </a:extLst>
                </a:gridCol>
                <a:gridCol w="954473">
                  <a:extLst>
                    <a:ext uri="{9D8B030D-6E8A-4147-A177-3AD203B41FA5}">
                      <a16:colId xmlns:a16="http://schemas.microsoft.com/office/drawing/2014/main" val="898030304"/>
                    </a:ext>
                  </a:extLst>
                </a:gridCol>
                <a:gridCol w="1090949">
                  <a:extLst>
                    <a:ext uri="{9D8B030D-6E8A-4147-A177-3AD203B41FA5}">
                      <a16:colId xmlns:a16="http://schemas.microsoft.com/office/drawing/2014/main" val="3156590444"/>
                    </a:ext>
                  </a:extLst>
                </a:gridCol>
                <a:gridCol w="951621">
                  <a:extLst>
                    <a:ext uri="{9D8B030D-6E8A-4147-A177-3AD203B41FA5}">
                      <a16:colId xmlns:a16="http://schemas.microsoft.com/office/drawing/2014/main" val="300022967"/>
                    </a:ext>
                  </a:extLst>
                </a:gridCol>
                <a:gridCol w="511768">
                  <a:extLst>
                    <a:ext uri="{9D8B030D-6E8A-4147-A177-3AD203B41FA5}">
                      <a16:colId xmlns:a16="http://schemas.microsoft.com/office/drawing/2014/main" val="882434103"/>
                    </a:ext>
                  </a:extLst>
                </a:gridCol>
              </a:tblGrid>
              <a:tr h="2353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 err="1">
                          <a:solidFill>
                            <a:srgbClr val="FFFFFF"/>
                          </a:solidFill>
                          <a:effectLst/>
                        </a:rPr>
                        <a:t>Rank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 err="1">
                          <a:solidFill>
                            <a:srgbClr val="FFFFFF"/>
                          </a:solidFill>
                          <a:effectLst/>
                        </a:rPr>
                        <a:t>Region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FFFF"/>
                          </a:solidFill>
                          <a:effectLst/>
                        </a:rPr>
                        <a:t>#</a:t>
                      </a:r>
                      <a:r>
                        <a:rPr lang="it-IT" sz="1200" dirty="0" err="1">
                          <a:solidFill>
                            <a:srgbClr val="FFFFFF"/>
                          </a:solidFill>
                          <a:effectLst/>
                        </a:rPr>
                        <a:t>Open_Shop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FFFF"/>
                          </a:solidFill>
                          <a:effectLst/>
                        </a:rPr>
                        <a:t>#</a:t>
                      </a:r>
                      <a:r>
                        <a:rPr lang="it-IT" sz="1200" dirty="0" err="1">
                          <a:solidFill>
                            <a:srgbClr val="FFFFFF"/>
                          </a:solidFill>
                          <a:effectLst/>
                        </a:rPr>
                        <a:t>Close_Shop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FFFF"/>
                          </a:solidFill>
                          <a:effectLst/>
                        </a:rPr>
                        <a:t>Istat </a:t>
                      </a:r>
                      <a:r>
                        <a:rPr lang="it-IT" sz="1200" dirty="0" err="1">
                          <a:solidFill>
                            <a:srgbClr val="FFFFFF"/>
                          </a:solidFill>
                          <a:effectLst/>
                        </a:rPr>
                        <a:t>Rank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FFFF"/>
                          </a:solidFill>
                          <a:effectLst/>
                        </a:rPr>
                        <a:t>Total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1850500"/>
                  </a:ext>
                </a:extLst>
              </a:tr>
              <a:tr h="1918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FFFFFF"/>
                          </a:solidFill>
                          <a:effectLst/>
                        </a:rPr>
                        <a:t>1</a:t>
                      </a:r>
                      <a:endParaRPr lang="it-IT" sz="120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TRENTINO ALTO ADIGE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1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6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14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21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43782843"/>
                  </a:ext>
                </a:extLst>
              </a:tr>
              <a:tr h="1918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FFFFFF"/>
                          </a:solidFill>
                          <a:effectLst/>
                        </a:rPr>
                        <a:t>2</a:t>
                      </a:r>
                      <a:endParaRPr lang="it-IT" sz="120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VALLE D'AOSTA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0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0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26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26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1422039"/>
                  </a:ext>
                </a:extLst>
              </a:tr>
              <a:tr h="1918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FFFF"/>
                          </a:solidFill>
                          <a:effectLst/>
                        </a:rPr>
                        <a:t>3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FRIULI VENEZIA GIULIA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1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4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37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42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60140767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C918B655-16B0-40EA-9742-79C63BD7E2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798" y="2271270"/>
            <a:ext cx="5797314" cy="3018793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1772251A-F278-4D5F-9529-D1469FBC7B71}"/>
              </a:ext>
            </a:extLst>
          </p:cNvPr>
          <p:cNvSpPr/>
          <p:nvPr/>
        </p:nvSpPr>
        <p:spPr>
          <a:xfrm>
            <a:off x="692507" y="210724"/>
            <a:ext cx="40815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 – DATA MINING</a:t>
            </a:r>
          </a:p>
        </p:txBody>
      </p:sp>
      <p:sp>
        <p:nvSpPr>
          <p:cNvPr id="13" name="Freccia a destra 12">
            <a:extLst>
              <a:ext uri="{FF2B5EF4-FFF2-40B4-BE49-F238E27FC236}">
                <a16:creationId xmlns:a16="http://schemas.microsoft.com/office/drawing/2014/main" id="{7577F00F-8DFA-4357-8F72-66542BA33F3F}"/>
              </a:ext>
            </a:extLst>
          </p:cNvPr>
          <p:cNvSpPr/>
          <p:nvPr/>
        </p:nvSpPr>
        <p:spPr>
          <a:xfrm>
            <a:off x="3692816" y="1606975"/>
            <a:ext cx="2294308" cy="664295"/>
          </a:xfrm>
          <a:prstGeom prst="rightArrow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432F7F9-8889-445B-858C-69C0D5C0013E}"/>
              </a:ext>
            </a:extLst>
          </p:cNvPr>
          <p:cNvSpPr txBox="1"/>
          <p:nvPr/>
        </p:nvSpPr>
        <p:spPr>
          <a:xfrm>
            <a:off x="690946" y="1302236"/>
            <a:ext cx="2781914" cy="230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b="1" dirty="0">
                <a:solidFill>
                  <a:schemeClr val="bg2">
                    <a:lumMod val="50000"/>
                  </a:schemeClr>
                </a:solidFill>
                <a:ea typeface="NimbusSanL"/>
                <a:cs typeface="NimbusSanL"/>
                <a:sym typeface="NimbusSanL"/>
              </a:rPr>
              <a:t>REGIONAL OPEN DATA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altLang="it-IT" dirty="0">
                <a:solidFill>
                  <a:schemeClr val="bg2">
                    <a:lumMod val="50000"/>
                  </a:schemeClr>
                </a:solidFill>
              </a:rPr>
              <a:t>Per capita 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altLang="it-IT" dirty="0">
                <a:solidFill>
                  <a:schemeClr val="bg2">
                    <a:lumMod val="50000"/>
                  </a:schemeClr>
                </a:solidFill>
              </a:rPr>
              <a:t>GDP </a:t>
            </a:r>
            <a:r>
              <a:rPr lang="it-IT" altLang="it-IT" dirty="0" err="1">
                <a:solidFill>
                  <a:schemeClr val="bg2">
                    <a:lumMod val="50000"/>
                  </a:schemeClr>
                </a:solidFill>
              </a:rPr>
              <a:t>Income</a:t>
            </a:r>
            <a:r>
              <a:rPr lang="it-IT" altLang="it-IT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altLang="it-IT" dirty="0" err="1">
                <a:solidFill>
                  <a:schemeClr val="bg2">
                    <a:lumMod val="50000"/>
                  </a:schemeClr>
                </a:solidFill>
              </a:rPr>
              <a:t>Average</a:t>
            </a:r>
            <a:r>
              <a:rPr lang="it-IT" altLang="it-IT" dirty="0">
                <a:solidFill>
                  <a:schemeClr val="bg2">
                    <a:lumMod val="50000"/>
                  </a:schemeClr>
                </a:solidFill>
              </a:rPr>
              <a:t> Family </a:t>
            </a:r>
            <a:r>
              <a:rPr lang="it-IT" altLang="it-IT" dirty="0" err="1">
                <a:solidFill>
                  <a:schemeClr val="bg2">
                    <a:lumMod val="50000"/>
                  </a:schemeClr>
                </a:solidFill>
              </a:rPr>
              <a:t>Expenses</a:t>
            </a:r>
            <a:endParaRPr lang="it-IT" altLang="it-IT" dirty="0">
              <a:solidFill>
                <a:schemeClr val="bg2">
                  <a:lumMod val="50000"/>
                </a:schemeClr>
              </a:solidFill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altLang="it-IT" dirty="0" err="1">
                <a:solidFill>
                  <a:schemeClr val="bg2">
                    <a:lumMod val="50000"/>
                  </a:schemeClr>
                </a:solidFill>
              </a:rPr>
              <a:t>Rail</a:t>
            </a:r>
            <a:r>
              <a:rPr lang="it-IT" altLang="it-IT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it-IT" altLang="it-IT" dirty="0" err="1">
                <a:solidFill>
                  <a:schemeClr val="bg2">
                    <a:lumMod val="50000"/>
                  </a:schemeClr>
                </a:solidFill>
              </a:rPr>
              <a:t>transport</a:t>
            </a:r>
            <a:endParaRPr lang="it-IT" altLang="it-IT" dirty="0">
              <a:solidFill>
                <a:schemeClr val="bg2">
                  <a:lumMod val="50000"/>
                </a:schemeClr>
              </a:solidFill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altLang="it-IT" dirty="0" err="1">
                <a:solidFill>
                  <a:schemeClr val="bg2">
                    <a:lumMod val="50000"/>
                  </a:schemeClr>
                </a:solidFill>
              </a:rPr>
              <a:t>Unemployment</a:t>
            </a:r>
            <a:r>
              <a:rPr lang="it-IT" altLang="it-IT" dirty="0">
                <a:solidFill>
                  <a:schemeClr val="bg2">
                    <a:lumMod val="50000"/>
                  </a:schemeClr>
                </a:solidFill>
              </a:rPr>
              <a:t> Rate 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altLang="it-IT" dirty="0">
                <a:solidFill>
                  <a:schemeClr val="bg2">
                    <a:lumMod val="50000"/>
                  </a:schemeClr>
                </a:solidFill>
              </a:rPr>
              <a:t>Open shops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altLang="it-IT" dirty="0">
                <a:solidFill>
                  <a:schemeClr val="bg2">
                    <a:lumMod val="50000"/>
                  </a:schemeClr>
                </a:solidFill>
              </a:rPr>
              <a:t>Close Shops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4C6FA2F1-953E-471C-97ED-393CBC8758DB}"/>
              </a:ext>
            </a:extLst>
          </p:cNvPr>
          <p:cNvSpPr/>
          <p:nvPr/>
        </p:nvSpPr>
        <p:spPr>
          <a:xfrm>
            <a:off x="606111" y="1316721"/>
            <a:ext cx="2848439" cy="2433168"/>
          </a:xfrm>
          <a:prstGeom prst="rect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F6000BED-664A-40E6-BE0E-D9844CAEF6D0}"/>
              </a:ext>
            </a:extLst>
          </p:cNvPr>
          <p:cNvSpPr/>
          <p:nvPr/>
        </p:nvSpPr>
        <p:spPr>
          <a:xfrm>
            <a:off x="664881" y="5132852"/>
            <a:ext cx="2834044" cy="1004073"/>
          </a:xfrm>
          <a:prstGeom prst="rect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FB772C29-0124-45C2-92A2-0DA61381A982}"/>
              </a:ext>
            </a:extLst>
          </p:cNvPr>
          <p:cNvSpPr txBox="1"/>
          <p:nvPr/>
        </p:nvSpPr>
        <p:spPr>
          <a:xfrm>
            <a:off x="719764" y="5211514"/>
            <a:ext cx="2734786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b="1" dirty="0">
                <a:solidFill>
                  <a:schemeClr val="accent1"/>
                </a:solidFill>
                <a:ea typeface="NimbusSanL"/>
                <a:cs typeface="NimbusSanL"/>
                <a:sym typeface="NimbusSanL"/>
              </a:rPr>
              <a:t>TOWN OPEN DATA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it-IT" dirty="0" err="1">
                <a:solidFill>
                  <a:schemeClr val="accent1"/>
                </a:solidFill>
                <a:ea typeface="NimbusSanL"/>
                <a:cs typeface="NimbusSanL"/>
                <a:sym typeface="NimbusSanL"/>
              </a:rPr>
              <a:t>Residents</a:t>
            </a:r>
            <a:endParaRPr lang="it-IT" dirty="0">
              <a:solidFill>
                <a:schemeClr val="accent1"/>
              </a:solidFill>
              <a:ea typeface="NimbusSanL"/>
              <a:cs typeface="NimbusSanL"/>
              <a:sym typeface="NimbusSanL"/>
            </a:endParaRP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it-IT" dirty="0" err="1">
                <a:solidFill>
                  <a:schemeClr val="accent1"/>
                </a:solidFill>
                <a:ea typeface="NimbusSanL"/>
                <a:cs typeface="NimbusSanL"/>
                <a:sym typeface="NimbusSanL"/>
              </a:rPr>
              <a:t>Tourism</a:t>
            </a:r>
            <a:br>
              <a:rPr lang="it-IT" dirty="0">
                <a:solidFill>
                  <a:schemeClr val="accent1"/>
                </a:solidFill>
                <a:latin typeface="NimbusSanL"/>
                <a:ea typeface="NimbusSanL"/>
                <a:cs typeface="NimbusSanL"/>
                <a:sym typeface="NimbusSanL"/>
              </a:rPr>
            </a:br>
            <a:endParaRPr kumimoji="0" lang="it-IT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B994A40-2405-4526-B5C9-77F6E508786A}"/>
              </a:ext>
            </a:extLst>
          </p:cNvPr>
          <p:cNvSpPr txBox="1"/>
          <p:nvPr/>
        </p:nvSpPr>
        <p:spPr>
          <a:xfrm>
            <a:off x="4355210" y="1750212"/>
            <a:ext cx="837728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Ranking</a:t>
            </a:r>
          </a:p>
        </p:txBody>
      </p:sp>
      <p:sp>
        <p:nvSpPr>
          <p:cNvPr id="19" name="Freccia a destra 18">
            <a:extLst>
              <a:ext uri="{FF2B5EF4-FFF2-40B4-BE49-F238E27FC236}">
                <a16:creationId xmlns:a16="http://schemas.microsoft.com/office/drawing/2014/main" id="{5E3D6F1D-45FF-48CB-A764-283DDD0F55D4}"/>
              </a:ext>
            </a:extLst>
          </p:cNvPr>
          <p:cNvSpPr/>
          <p:nvPr/>
        </p:nvSpPr>
        <p:spPr>
          <a:xfrm>
            <a:off x="3745096" y="5301544"/>
            <a:ext cx="2215405" cy="664295"/>
          </a:xfrm>
          <a:prstGeom prst="rightArrow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8" name="Freccia in giù 17">
            <a:extLst>
              <a:ext uri="{FF2B5EF4-FFF2-40B4-BE49-F238E27FC236}">
                <a16:creationId xmlns:a16="http://schemas.microsoft.com/office/drawing/2014/main" id="{16A9317C-B954-4052-87EC-DEEBE6A023C1}"/>
              </a:ext>
            </a:extLst>
          </p:cNvPr>
          <p:cNvSpPr/>
          <p:nvPr/>
        </p:nvSpPr>
        <p:spPr>
          <a:xfrm>
            <a:off x="1481041" y="3956092"/>
            <a:ext cx="622300" cy="1004073"/>
          </a:xfrm>
          <a:prstGeom prst="downArrow">
            <a:avLst/>
          </a:prstGeom>
          <a:solidFill>
            <a:srgbClr val="F3F3F3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B659D38B-0145-4A0D-AE11-AAF413A4E21A}"/>
              </a:ext>
            </a:extLst>
          </p:cNvPr>
          <p:cNvSpPr txBox="1"/>
          <p:nvPr/>
        </p:nvSpPr>
        <p:spPr>
          <a:xfrm rot="10800000" flipH="1" flipV="1">
            <a:off x="2236506" y="4182885"/>
            <a:ext cx="1508590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0" i="1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ea typeface="NimbusSanL"/>
                <a:cs typeface="NimbusSanL"/>
                <a:sym typeface="NimbusSanL"/>
              </a:rPr>
              <a:t>DEEP</a:t>
            </a:r>
            <a:r>
              <a:rPr kumimoji="0" lang="it-IT" sz="1800" b="0" i="1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Informal Roman" panose="030604020304060B0204" pitchFamily="66" charset="0"/>
                <a:ea typeface="NimbusSanL"/>
                <a:cs typeface="NimbusSanL"/>
                <a:sym typeface="NimbusSanL"/>
              </a:rPr>
              <a:t> </a:t>
            </a:r>
            <a:r>
              <a:rPr kumimoji="0" lang="it-IT" sz="1800" b="0" i="1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ea typeface="NimbusSanL"/>
                <a:cs typeface="NimbusSanL"/>
                <a:sym typeface="NimbusSanL"/>
              </a:rPr>
              <a:t>ANALYSIS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FC6B45D3-6639-4C2E-BCFD-8FB8236A749F}"/>
              </a:ext>
            </a:extLst>
          </p:cNvPr>
          <p:cNvSpPr txBox="1"/>
          <p:nvPr/>
        </p:nvSpPr>
        <p:spPr>
          <a:xfrm>
            <a:off x="4355210" y="5449026"/>
            <a:ext cx="837728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Ranking</a:t>
            </a:r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07ED6114-79F9-4D65-8BFA-A6081048AD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266828"/>
              </p:ext>
            </p:extLst>
          </p:nvPr>
        </p:nvGraphicFramePr>
        <p:xfrm>
          <a:off x="6096000" y="5408244"/>
          <a:ext cx="5790113" cy="11151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3637">
                  <a:extLst>
                    <a:ext uri="{9D8B030D-6E8A-4147-A177-3AD203B41FA5}">
                      <a16:colId xmlns:a16="http://schemas.microsoft.com/office/drawing/2014/main" val="801430866"/>
                    </a:ext>
                  </a:extLst>
                </a:gridCol>
                <a:gridCol w="1830653">
                  <a:extLst>
                    <a:ext uri="{9D8B030D-6E8A-4147-A177-3AD203B41FA5}">
                      <a16:colId xmlns:a16="http://schemas.microsoft.com/office/drawing/2014/main" val="2561408987"/>
                    </a:ext>
                  </a:extLst>
                </a:gridCol>
                <a:gridCol w="800899">
                  <a:extLst>
                    <a:ext uri="{9D8B030D-6E8A-4147-A177-3AD203B41FA5}">
                      <a16:colId xmlns:a16="http://schemas.microsoft.com/office/drawing/2014/main" val="3129772066"/>
                    </a:ext>
                  </a:extLst>
                </a:gridCol>
                <a:gridCol w="1064223">
                  <a:extLst>
                    <a:ext uri="{9D8B030D-6E8A-4147-A177-3AD203B41FA5}">
                      <a16:colId xmlns:a16="http://schemas.microsoft.com/office/drawing/2014/main" val="364360858"/>
                    </a:ext>
                  </a:extLst>
                </a:gridCol>
                <a:gridCol w="1580701">
                  <a:extLst>
                    <a:ext uri="{9D8B030D-6E8A-4147-A177-3AD203B41FA5}">
                      <a16:colId xmlns:a16="http://schemas.microsoft.com/office/drawing/2014/main" val="3790595703"/>
                    </a:ext>
                  </a:extLst>
                </a:gridCol>
              </a:tblGrid>
              <a:tr h="1513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FFFFFF"/>
                          </a:solidFill>
                          <a:effectLst/>
                        </a:rPr>
                        <a:t>Rank</a:t>
                      </a:r>
                      <a:endParaRPr lang="it-IT" sz="120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FFFF"/>
                          </a:solidFill>
                          <a:effectLst/>
                        </a:rPr>
                        <a:t>Town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 err="1">
                          <a:solidFill>
                            <a:srgbClr val="FFFFFF"/>
                          </a:solidFill>
                          <a:effectLst/>
                        </a:rPr>
                        <a:t>Residents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FFFF"/>
                          </a:solidFill>
                          <a:effectLst/>
                        </a:rPr>
                        <a:t>Tourism’18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 err="1">
                          <a:solidFill>
                            <a:srgbClr val="FFFFFF"/>
                          </a:solidFill>
                          <a:effectLst/>
                        </a:rPr>
                        <a:t>Tot_Possible_Clients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7328311"/>
                  </a:ext>
                </a:extLst>
              </a:tr>
              <a:tr h="1513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FFFFFF"/>
                          </a:solidFill>
                          <a:effectLst/>
                        </a:rPr>
                        <a:t>1</a:t>
                      </a:r>
                      <a:endParaRPr lang="it-IT" sz="120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LIGNANO SABBIADORO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6616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691154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697770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3761205"/>
                  </a:ext>
                </a:extLst>
              </a:tr>
              <a:tr h="1513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FFFFFF"/>
                          </a:solidFill>
                          <a:effectLst/>
                        </a:rPr>
                        <a:t>2</a:t>
                      </a:r>
                      <a:endParaRPr lang="it-IT" sz="120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TRIESTE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201148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414003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615151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31336558"/>
                  </a:ext>
                </a:extLst>
              </a:tr>
              <a:tr h="1513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FFFFFF"/>
                          </a:solidFill>
                          <a:effectLst/>
                        </a:rPr>
                        <a:t>3</a:t>
                      </a:r>
                      <a:endParaRPr lang="it-IT" sz="120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TRENTO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115540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360388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475928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6318415"/>
                  </a:ext>
                </a:extLst>
              </a:tr>
              <a:tr h="1513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FFFFFF"/>
                          </a:solidFill>
                          <a:effectLst/>
                        </a:rPr>
                        <a:t>4</a:t>
                      </a:r>
                      <a:endParaRPr lang="it-IT" sz="120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RIVA DEL GARDA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16052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428198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444250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7650425"/>
                  </a:ext>
                </a:extLst>
              </a:tr>
              <a:tr h="1513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FFFF"/>
                          </a:solidFill>
                          <a:effectLst/>
                        </a:rPr>
                        <a:t>5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BOLZANO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103891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337366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441257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3690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9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  <p:bldP spid="19" grpId="0" animBg="1"/>
      <p:bldP spid="18" grpId="0" animBg="1"/>
      <p:bldP spid="21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1568" y="3710366"/>
            <a:ext cx="10346650" cy="1000179"/>
          </a:xfrm>
        </p:spPr>
        <p:txBody>
          <a:bodyPr/>
          <a:lstStyle/>
          <a:p>
            <a:r>
              <a:rPr lang="it-IT" dirty="0"/>
              <a:t>DATA VISUALIZATION</a:t>
            </a:r>
          </a:p>
        </p:txBody>
      </p:sp>
    </p:spTree>
    <p:extLst>
      <p:ext uri="{BB962C8B-B14F-4D97-AF65-F5344CB8AC3E}">
        <p14:creationId xmlns:p14="http://schemas.microsoft.com/office/powerpoint/2010/main" val="1832627548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">
            <a:extLst>
              <a:ext uri="{FF2B5EF4-FFF2-40B4-BE49-F238E27FC236}">
                <a16:creationId xmlns:a16="http://schemas.microsoft.com/office/drawing/2014/main" id="{EAE7CF44-B3EE-420A-8A18-9DD6476AD3CE}"/>
              </a:ext>
            </a:extLst>
          </p:cNvPr>
          <p:cNvSpPr txBox="1"/>
          <p:nvPr/>
        </p:nvSpPr>
        <p:spPr>
          <a:xfrm>
            <a:off x="624380" y="633636"/>
            <a:ext cx="4585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i="1" dirty="0">
                <a:solidFill>
                  <a:srgbClr val="FFFFFF"/>
                </a:solidFill>
              </a:rPr>
              <a:t>HISTORICAL REASONS OF CLOSING SHOPS</a:t>
            </a:r>
          </a:p>
        </p:txBody>
      </p:sp>
      <p:sp>
        <p:nvSpPr>
          <p:cNvPr id="38" name="Rectangle 2">
            <a:extLst>
              <a:ext uri="{FF2B5EF4-FFF2-40B4-BE49-F238E27FC236}">
                <a16:creationId xmlns:a16="http://schemas.microsoft.com/office/drawing/2014/main" id="{AC676DD5-173D-4888-8964-89CC533350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579" y="4295601"/>
            <a:ext cx="5295401" cy="21544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98756C51-5121-4704-8E73-ED8F3918D4E9}"/>
              </a:ext>
            </a:extLst>
          </p:cNvPr>
          <p:cNvSpPr/>
          <p:nvPr/>
        </p:nvSpPr>
        <p:spPr>
          <a:xfrm>
            <a:off x="692507" y="210724"/>
            <a:ext cx="476925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 – DATA VISUALIZATION</a:t>
            </a:r>
          </a:p>
        </p:txBody>
      </p:sp>
      <p:pic>
        <p:nvPicPr>
          <p:cNvPr id="5" name="Immagine 4" descr="Immagine che contiene testo, mappa&#10;&#10;Descrizione generata automaticamente">
            <a:extLst>
              <a:ext uri="{FF2B5EF4-FFF2-40B4-BE49-F238E27FC236}">
                <a16:creationId xmlns:a16="http://schemas.microsoft.com/office/drawing/2014/main" id="{A22DC695-F7DE-4D7F-BB97-D8AC6B8820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07" y="1368594"/>
            <a:ext cx="11516386" cy="539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87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058D6C66-4C73-4C37-B15F-28A61F6603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66200" y="1292008"/>
            <a:ext cx="8341581" cy="1923766"/>
          </a:xfrm>
          <a:prstGeom prst="rect">
            <a:avLst/>
          </a:prstGeom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id="{88D828A7-8255-4863-BEAE-B81345BD82E6}"/>
              </a:ext>
            </a:extLst>
          </p:cNvPr>
          <p:cNvSpPr/>
          <p:nvPr/>
        </p:nvSpPr>
        <p:spPr>
          <a:xfrm>
            <a:off x="692507" y="210724"/>
            <a:ext cx="476925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 – DATA VISUALIZATION</a:t>
            </a:r>
          </a:p>
        </p:txBody>
      </p:sp>
      <p:sp>
        <p:nvSpPr>
          <p:cNvPr id="20" name="TextBox 1">
            <a:extLst>
              <a:ext uri="{FF2B5EF4-FFF2-40B4-BE49-F238E27FC236}">
                <a16:creationId xmlns:a16="http://schemas.microsoft.com/office/drawing/2014/main" id="{29715174-3AA6-4A34-AC13-EA9476A37C14}"/>
              </a:ext>
            </a:extLst>
          </p:cNvPr>
          <p:cNvSpPr txBox="1"/>
          <p:nvPr/>
        </p:nvSpPr>
        <p:spPr>
          <a:xfrm>
            <a:off x="629781" y="591679"/>
            <a:ext cx="48947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2000" b="1" i="1" dirty="0">
                <a:solidFill>
                  <a:srgbClr val="FFFFFF"/>
                </a:solidFill>
              </a:rPr>
              <a:t>DRILL THROUGH BY CHANNEL IN 1</a:t>
            </a:r>
            <a:r>
              <a:rPr lang="en-ID" sz="2000" b="1" i="1" baseline="30000" dirty="0">
                <a:solidFill>
                  <a:srgbClr val="FFFFFF"/>
                </a:solidFill>
              </a:rPr>
              <a:t>st</a:t>
            </a:r>
            <a:r>
              <a:rPr lang="en-ID" sz="2000" b="1" i="1" dirty="0">
                <a:solidFill>
                  <a:srgbClr val="FFFFFF"/>
                </a:solidFill>
              </a:rPr>
              <a:t> Q 2019</a:t>
            </a:r>
          </a:p>
        </p:txBody>
      </p:sp>
      <p:sp>
        <p:nvSpPr>
          <p:cNvPr id="8" name="Freccia a destra 7">
            <a:extLst>
              <a:ext uri="{FF2B5EF4-FFF2-40B4-BE49-F238E27FC236}">
                <a16:creationId xmlns:a16="http://schemas.microsoft.com/office/drawing/2014/main" id="{A71BED38-0EA2-4CAF-84DA-7B42B79DE6B0}"/>
              </a:ext>
            </a:extLst>
          </p:cNvPr>
          <p:cNvSpPr/>
          <p:nvPr/>
        </p:nvSpPr>
        <p:spPr>
          <a:xfrm>
            <a:off x="819046" y="3876745"/>
            <a:ext cx="2294308" cy="664295"/>
          </a:xfrm>
          <a:prstGeom prst="rightArrow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FAABA22-0CE6-4504-88FA-282872F9D2D4}"/>
              </a:ext>
            </a:extLst>
          </p:cNvPr>
          <p:cNvSpPr txBox="1"/>
          <p:nvPr/>
        </p:nvSpPr>
        <p:spPr>
          <a:xfrm>
            <a:off x="1248166" y="4024227"/>
            <a:ext cx="113107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0" i="1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FULL PRICE</a:t>
            </a:r>
          </a:p>
        </p:txBody>
      </p:sp>
      <p:sp>
        <p:nvSpPr>
          <p:cNvPr id="11" name="Freccia a destra 10">
            <a:extLst>
              <a:ext uri="{FF2B5EF4-FFF2-40B4-BE49-F238E27FC236}">
                <a16:creationId xmlns:a16="http://schemas.microsoft.com/office/drawing/2014/main" id="{6D0F9BDA-BB91-423F-A34E-BC214192F744}"/>
              </a:ext>
            </a:extLst>
          </p:cNvPr>
          <p:cNvSpPr/>
          <p:nvPr/>
        </p:nvSpPr>
        <p:spPr>
          <a:xfrm>
            <a:off x="819046" y="5153427"/>
            <a:ext cx="2294308" cy="664295"/>
          </a:xfrm>
          <a:prstGeom prst="rightArrow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B02B889-6CCA-4F24-BE93-F9C224204213}"/>
              </a:ext>
            </a:extLst>
          </p:cNvPr>
          <p:cNvSpPr txBox="1"/>
          <p:nvPr/>
        </p:nvSpPr>
        <p:spPr>
          <a:xfrm>
            <a:off x="1325454" y="5300909"/>
            <a:ext cx="82650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0" i="1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OUTLET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430F8E6D-F9B2-46ED-AA31-B8328FE931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66884" y="3442599"/>
            <a:ext cx="6345873" cy="1532588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3C44D9B9-D82F-434E-98EC-311871D6BD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93467" y="5153427"/>
            <a:ext cx="6345873" cy="1493849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D9F79CE-5177-48CC-B44F-35B164BFE353}"/>
              </a:ext>
            </a:extLst>
          </p:cNvPr>
          <p:cNvSpPr txBox="1"/>
          <p:nvPr/>
        </p:nvSpPr>
        <p:spPr>
          <a:xfrm>
            <a:off x="7009274" y="3055462"/>
            <a:ext cx="2719230" cy="2494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A               B                </a:t>
            </a:r>
            <a:r>
              <a:rPr kumimoji="0" lang="it-IT" sz="10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C             D                </a:t>
            </a:r>
            <a:r>
              <a:rPr kumimoji="0" lang="it-IT" sz="10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E                F</a:t>
            </a:r>
          </a:p>
        </p:txBody>
      </p:sp>
    </p:spTree>
    <p:extLst>
      <p:ext uri="{BB962C8B-B14F-4D97-AF65-F5344CB8AC3E}">
        <p14:creationId xmlns:p14="http://schemas.microsoft.com/office/powerpoint/2010/main" val="234161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1" grpId="0" animBg="1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DA4DFB8C-01B5-4B47-A49F-4618BF69AB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702" y="1043667"/>
            <a:ext cx="7641787" cy="4589373"/>
          </a:xfrm>
          <a:prstGeom prst="rect">
            <a:avLst/>
          </a:prstGeom>
        </p:spPr>
      </p:pic>
      <p:sp>
        <p:nvSpPr>
          <p:cNvPr id="8" name="TextBox 823">
            <a:extLst>
              <a:ext uri="{FF2B5EF4-FFF2-40B4-BE49-F238E27FC236}">
                <a16:creationId xmlns:a16="http://schemas.microsoft.com/office/drawing/2014/main" id="{8D387438-28E0-4B81-B561-52455660D55F}"/>
              </a:ext>
            </a:extLst>
          </p:cNvPr>
          <p:cNvSpPr txBox="1"/>
          <p:nvPr/>
        </p:nvSpPr>
        <p:spPr>
          <a:xfrm>
            <a:off x="461659" y="903604"/>
            <a:ext cx="345850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D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WHAT’S NEXT?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D" sz="2800" b="1" dirty="0">
                <a:solidFill>
                  <a:prstClr val="white"/>
                </a:solidFill>
                <a:latin typeface="Poppins"/>
              </a:rPr>
              <a:t>REAL-TIME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D" sz="2800" b="1" dirty="0">
                <a:solidFill>
                  <a:prstClr val="white"/>
                </a:solidFill>
                <a:latin typeface="Poppins"/>
              </a:rPr>
              <a:t>BUSINESS INTELLIGENCE</a:t>
            </a:r>
            <a:endParaRPr kumimoji="0" lang="en-ID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cxnSp>
        <p:nvCxnSpPr>
          <p:cNvPr id="9" name="Straight Connector 827">
            <a:extLst>
              <a:ext uri="{FF2B5EF4-FFF2-40B4-BE49-F238E27FC236}">
                <a16:creationId xmlns:a16="http://schemas.microsoft.com/office/drawing/2014/main" id="{6580E2E7-73A6-44D8-9117-2E78FC8B17DE}"/>
              </a:ext>
            </a:extLst>
          </p:cNvPr>
          <p:cNvCxnSpPr>
            <a:cxnSpLocks/>
          </p:cNvCxnSpPr>
          <p:nvPr/>
        </p:nvCxnSpPr>
        <p:spPr>
          <a:xfrm flipV="1">
            <a:off x="4031674" y="1224959"/>
            <a:ext cx="0" cy="4408081"/>
          </a:xfrm>
          <a:prstGeom prst="line">
            <a:avLst/>
          </a:prstGeom>
          <a:ln w="19050">
            <a:solidFill>
              <a:srgbClr val="FFFF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53">
            <a:extLst>
              <a:ext uri="{FF2B5EF4-FFF2-40B4-BE49-F238E27FC236}">
                <a16:creationId xmlns:a16="http://schemas.microsoft.com/office/drawing/2014/main" id="{067B61C6-3F10-4F81-B21E-C4B8CFB17686}"/>
              </a:ext>
            </a:extLst>
          </p:cNvPr>
          <p:cNvSpPr txBox="1"/>
          <p:nvPr/>
        </p:nvSpPr>
        <p:spPr>
          <a:xfrm>
            <a:off x="728427" y="3040841"/>
            <a:ext cx="3303247" cy="1890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Real-time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A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dvanced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 Visualizations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AI / Deep Learning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Cloud &amp; Serverless</a:t>
            </a:r>
          </a:p>
        </p:txBody>
      </p:sp>
    </p:spTree>
    <p:extLst>
      <p:ext uri="{BB962C8B-B14F-4D97-AF65-F5344CB8AC3E}">
        <p14:creationId xmlns:p14="http://schemas.microsoft.com/office/powerpoint/2010/main" val="3644532830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7C741FC-B898-411A-A258-CB94CEA975EB}"/>
              </a:ext>
            </a:extLst>
          </p:cNvPr>
          <p:cNvSpPr txBox="1"/>
          <p:nvPr/>
        </p:nvSpPr>
        <p:spPr>
          <a:xfrm>
            <a:off x="3513754" y="1095604"/>
            <a:ext cx="516449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000" b="1" dirty="0">
                <a:solidFill>
                  <a:srgbClr val="FFFFFF"/>
                </a:solidFill>
                <a:latin typeface="NimbusSanL"/>
              </a:rPr>
              <a:t>THANK YOU FOR YOUR </a:t>
            </a:r>
          </a:p>
          <a:p>
            <a:pPr algn="ctr"/>
            <a:r>
              <a:rPr lang="en-ID" sz="4000" b="1" dirty="0">
                <a:solidFill>
                  <a:srgbClr val="FFFFFF"/>
                </a:solidFill>
                <a:latin typeface="NimbusSanL"/>
              </a:rPr>
              <a:t>ATTENTION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D77CEE-8A44-4DC6-81FD-AFDEFCBE9FAA}"/>
              </a:ext>
            </a:extLst>
          </p:cNvPr>
          <p:cNvSpPr txBox="1"/>
          <p:nvPr/>
        </p:nvSpPr>
        <p:spPr>
          <a:xfrm>
            <a:off x="4351227" y="4376182"/>
            <a:ext cx="34895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i="1" dirty="0">
                <a:solidFill>
                  <a:srgbClr val="FFFFFF"/>
                </a:solidFill>
              </a:rPr>
              <a:t>https://www.mediamenteconsulting.it</a:t>
            </a:r>
          </a:p>
        </p:txBody>
      </p:sp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84E5E172-C625-4140-9A8B-4CE21504BC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3625494"/>
              </p:ext>
            </p:extLst>
          </p:nvPr>
        </p:nvGraphicFramePr>
        <p:xfrm>
          <a:off x="0" y="140020"/>
          <a:ext cx="12192000" cy="31588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E3347A04-4AC4-427A-8E0B-8D454E843BE5}"/>
              </a:ext>
            </a:extLst>
          </p:cNvPr>
          <p:cNvSpPr txBox="1"/>
          <p:nvPr/>
        </p:nvSpPr>
        <p:spPr>
          <a:xfrm>
            <a:off x="3423698" y="5610377"/>
            <a:ext cx="5344603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hangingPunct="0"/>
            <a:r>
              <a:rPr lang="it-IT" sz="1600" b="1" i="1" dirty="0">
                <a:solidFill>
                  <a:srgbClr val="FFFFFF"/>
                </a:solidFill>
              </a:rPr>
              <a:t>https://www.linkedin.com/company/mediamenteconsulting/</a:t>
            </a:r>
            <a:endParaRPr kumimoji="0" lang="it-IT" sz="1600" b="1" i="1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2FA1F31-EA99-443C-87D7-656B5A268C9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138" y="3637835"/>
            <a:ext cx="641722" cy="64172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63FC93B3-0990-4FFF-B641-FCFF7F701D5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881" y="4907987"/>
            <a:ext cx="598238" cy="509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89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ma 7">
            <a:extLst>
              <a:ext uri="{FF2B5EF4-FFF2-40B4-BE49-F238E27FC236}">
                <a16:creationId xmlns:a16="http://schemas.microsoft.com/office/drawing/2014/main" id="{E6D9C16F-2F46-4EF9-9D37-6807E1580F6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6368536"/>
              </p:ext>
            </p:extLst>
          </p:nvPr>
        </p:nvGraphicFramePr>
        <p:xfrm>
          <a:off x="1725110" y="735029"/>
          <a:ext cx="8784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BA6E99E0-009C-40B1-9A81-B6CDB7512517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it-IT" i="1" dirty="0">
                <a:solidFill>
                  <a:srgbClr val="FFFFFF"/>
                </a:solidFill>
                <a:latin typeface="+mn-lt"/>
              </a:rPr>
              <a:t>CONTEXT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A2BAD74-F92E-4618-8133-A28633874B3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81567" y="1489076"/>
            <a:ext cx="10996084" cy="4580929"/>
          </a:xfrm>
        </p:spPr>
        <p:txBody>
          <a:bodyPr/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93E571DB-9781-4029-84B1-AD5B1B3634F1}"/>
              </a:ext>
            </a:extLst>
          </p:cNvPr>
          <p:cNvCxnSpPr>
            <a:cxnSpLocks/>
          </p:cNvCxnSpPr>
          <p:nvPr/>
        </p:nvCxnSpPr>
        <p:spPr>
          <a:xfrm>
            <a:off x="2697499" y="1420748"/>
            <a:ext cx="0" cy="688607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9683195-3205-4357-A919-034532E74E96}"/>
              </a:ext>
            </a:extLst>
          </p:cNvPr>
          <p:cNvSpPr txBox="1"/>
          <p:nvPr/>
        </p:nvSpPr>
        <p:spPr>
          <a:xfrm>
            <a:off x="1648558" y="5912312"/>
            <a:ext cx="2327366" cy="369330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Competitive </a:t>
            </a:r>
            <a:r>
              <a:rPr kumimoji="0" lang="it-IT" sz="1800" b="1" i="0" u="none" strike="noStrike" cap="none" spc="0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Advantage</a:t>
            </a:r>
            <a:endParaRPr kumimoji="0" lang="it-IT" sz="18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AD6B3C52-5AAF-4E87-B437-89DFA0D0C466}"/>
              </a:ext>
            </a:extLst>
          </p:cNvPr>
          <p:cNvCxnSpPr>
            <a:cxnSpLocks/>
          </p:cNvCxnSpPr>
          <p:nvPr/>
        </p:nvCxnSpPr>
        <p:spPr>
          <a:xfrm flipH="1">
            <a:off x="5913977" y="1489076"/>
            <a:ext cx="376" cy="620279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EF3D45BC-ED7E-4770-A6D9-0A25B46CC524}"/>
              </a:ext>
            </a:extLst>
          </p:cNvPr>
          <p:cNvSpPr txBox="1"/>
          <p:nvPr/>
        </p:nvSpPr>
        <p:spPr>
          <a:xfrm>
            <a:off x="5195619" y="1357611"/>
            <a:ext cx="2067808" cy="369330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b="1" dirty="0">
                <a:solidFill>
                  <a:srgbClr val="FFFFFF"/>
                </a:solidFill>
                <a:latin typeface="NimbusSanL"/>
                <a:ea typeface="NimbusSanL"/>
                <a:cs typeface="NimbusSanL"/>
                <a:sym typeface="NimbusSanL"/>
              </a:rPr>
              <a:t>Business Intelligence</a:t>
            </a:r>
            <a:endParaRPr kumimoji="0" lang="it-IT" sz="18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34DAD48B-9471-4B8F-AC76-B4877536E844}"/>
              </a:ext>
            </a:extLst>
          </p:cNvPr>
          <p:cNvCxnSpPr>
            <a:cxnSpLocks/>
          </p:cNvCxnSpPr>
          <p:nvPr/>
        </p:nvCxnSpPr>
        <p:spPr>
          <a:xfrm>
            <a:off x="6213140" y="4760312"/>
            <a:ext cx="16383" cy="116802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63F6407B-F1DD-4FC8-B873-D9052A4B5504}"/>
              </a:ext>
            </a:extLst>
          </p:cNvPr>
          <p:cNvSpPr txBox="1"/>
          <p:nvPr/>
        </p:nvSpPr>
        <p:spPr>
          <a:xfrm>
            <a:off x="5465158" y="5948559"/>
            <a:ext cx="1344597" cy="369330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Internal</a:t>
            </a:r>
            <a:r>
              <a:rPr kumimoji="0" lang="it-IT" sz="18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 Data</a:t>
            </a:r>
          </a:p>
        </p:txBody>
      </p: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29184832-9D0F-4F0B-8B48-7E1CC24A0515}"/>
              </a:ext>
            </a:extLst>
          </p:cNvPr>
          <p:cNvCxnSpPr>
            <a:cxnSpLocks/>
          </p:cNvCxnSpPr>
          <p:nvPr/>
        </p:nvCxnSpPr>
        <p:spPr>
          <a:xfrm>
            <a:off x="10226919" y="4765323"/>
            <a:ext cx="0" cy="101357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Connettore diritto 25">
            <a:extLst>
              <a:ext uri="{FF2B5EF4-FFF2-40B4-BE49-F238E27FC236}">
                <a16:creationId xmlns:a16="http://schemas.microsoft.com/office/drawing/2014/main" id="{F34B0446-E01D-494A-BA9E-040FB08D59C5}"/>
              </a:ext>
            </a:extLst>
          </p:cNvPr>
          <p:cNvCxnSpPr>
            <a:cxnSpLocks/>
          </p:cNvCxnSpPr>
          <p:nvPr/>
        </p:nvCxnSpPr>
        <p:spPr>
          <a:xfrm>
            <a:off x="9132107" y="1420276"/>
            <a:ext cx="0" cy="688607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1037EEBF-CBE8-4C25-8D4A-386FE38D76CC}"/>
              </a:ext>
            </a:extLst>
          </p:cNvPr>
          <p:cNvSpPr txBox="1"/>
          <p:nvPr/>
        </p:nvSpPr>
        <p:spPr>
          <a:xfrm>
            <a:off x="8537643" y="1359489"/>
            <a:ext cx="1952777" cy="369330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b="1" dirty="0">
                <a:solidFill>
                  <a:srgbClr val="FFFFFF"/>
                </a:solidFill>
                <a:latin typeface="NimbusSanL"/>
                <a:ea typeface="NimbusSanL"/>
                <a:cs typeface="NimbusSanL"/>
                <a:sym typeface="NimbusSanL"/>
              </a:rPr>
              <a:t>Advanced Analytics</a:t>
            </a:r>
            <a:endParaRPr kumimoji="0" lang="it-IT" sz="18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6370A961-0B5F-427B-B47D-E2D31B2B1459}"/>
              </a:ext>
            </a:extLst>
          </p:cNvPr>
          <p:cNvCxnSpPr>
            <a:cxnSpLocks/>
          </p:cNvCxnSpPr>
          <p:nvPr/>
        </p:nvCxnSpPr>
        <p:spPr>
          <a:xfrm>
            <a:off x="2773049" y="4760312"/>
            <a:ext cx="0" cy="115200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C311E748-605E-44D8-8519-795690D16A18}"/>
              </a:ext>
            </a:extLst>
          </p:cNvPr>
          <p:cNvSpPr txBox="1"/>
          <p:nvPr/>
        </p:nvSpPr>
        <p:spPr>
          <a:xfrm>
            <a:off x="1977865" y="1379391"/>
            <a:ext cx="1785487" cy="369330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Best Geo-location</a:t>
            </a:r>
          </a:p>
        </p:txBody>
      </p: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CBC57938-70BF-496B-BD49-2982E2C9C5E8}"/>
              </a:ext>
            </a:extLst>
          </p:cNvPr>
          <p:cNvCxnSpPr>
            <a:cxnSpLocks/>
            <a:endCxn id="31" idx="3"/>
          </p:cNvCxnSpPr>
          <p:nvPr/>
        </p:nvCxnSpPr>
        <p:spPr>
          <a:xfrm flipV="1">
            <a:off x="10156052" y="2935206"/>
            <a:ext cx="1744868" cy="27126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77593C73-B1E2-4EDB-996A-D28676A64C91}"/>
              </a:ext>
            </a:extLst>
          </p:cNvPr>
          <p:cNvSpPr txBox="1"/>
          <p:nvPr/>
        </p:nvSpPr>
        <p:spPr>
          <a:xfrm>
            <a:off x="10636345" y="2750541"/>
            <a:ext cx="1264575" cy="369330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b="1" dirty="0">
                <a:solidFill>
                  <a:srgbClr val="FFFFFF"/>
                </a:solidFill>
                <a:latin typeface="NimbusSanL"/>
                <a:ea typeface="NimbusSanL"/>
                <a:cs typeface="NimbusSanL"/>
                <a:sym typeface="NimbusSanL"/>
              </a:rPr>
              <a:t>Data Mining</a:t>
            </a:r>
            <a:endParaRPr kumimoji="0" lang="it-IT" sz="18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9F4FB786-3187-4E23-B903-DCBC16B7540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413" y="4889367"/>
            <a:ext cx="720000" cy="720000"/>
          </a:xfrm>
          <a:prstGeom prst="rect">
            <a:avLst/>
          </a:prstGeom>
        </p:spPr>
      </p:pic>
      <p:pic>
        <p:nvPicPr>
          <p:cNvPr id="12" name="Immagine 11" descr="Immagine che contiene cielo&#10;&#10;Descrizione generata con affidabilità elevata">
            <a:extLst>
              <a:ext uri="{FF2B5EF4-FFF2-40B4-BE49-F238E27FC236}">
                <a16:creationId xmlns:a16="http://schemas.microsoft.com/office/drawing/2014/main" id="{DAFC66FA-E1F3-4B44-B6CF-C0709F493B6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776" y="4999995"/>
            <a:ext cx="1703676" cy="498745"/>
          </a:xfrm>
          <a:prstGeom prst="rect">
            <a:avLst/>
          </a:prstGeom>
        </p:spPr>
      </p:pic>
      <p:sp>
        <p:nvSpPr>
          <p:cNvPr id="32" name="Rettangolo 31">
            <a:extLst>
              <a:ext uri="{FF2B5EF4-FFF2-40B4-BE49-F238E27FC236}">
                <a16:creationId xmlns:a16="http://schemas.microsoft.com/office/drawing/2014/main" id="{08ECB8FA-C09E-487A-BA37-BF787EBC4343}"/>
              </a:ext>
            </a:extLst>
          </p:cNvPr>
          <p:cNvSpPr/>
          <p:nvPr/>
        </p:nvSpPr>
        <p:spPr>
          <a:xfrm>
            <a:off x="609600" y="236516"/>
            <a:ext cx="41841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 - INTRODUCTION</a:t>
            </a:r>
          </a:p>
        </p:txBody>
      </p:sp>
      <p:cxnSp>
        <p:nvCxnSpPr>
          <p:cNvPr id="45" name="Connettore diritto 44">
            <a:extLst>
              <a:ext uri="{FF2B5EF4-FFF2-40B4-BE49-F238E27FC236}">
                <a16:creationId xmlns:a16="http://schemas.microsoft.com/office/drawing/2014/main" id="{D727924B-A5C3-40FC-A7E6-AA875E431D97}"/>
              </a:ext>
            </a:extLst>
          </p:cNvPr>
          <p:cNvCxnSpPr>
            <a:cxnSpLocks/>
          </p:cNvCxnSpPr>
          <p:nvPr/>
        </p:nvCxnSpPr>
        <p:spPr>
          <a:xfrm>
            <a:off x="1383870" y="2433862"/>
            <a:ext cx="320130" cy="316679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Connettore diritto 45">
            <a:extLst>
              <a:ext uri="{FF2B5EF4-FFF2-40B4-BE49-F238E27FC236}">
                <a16:creationId xmlns:a16="http://schemas.microsoft.com/office/drawing/2014/main" id="{FDA8AE1F-129D-4055-A580-F4C2443AD7BE}"/>
              </a:ext>
            </a:extLst>
          </p:cNvPr>
          <p:cNvCxnSpPr>
            <a:cxnSpLocks/>
          </p:cNvCxnSpPr>
          <p:nvPr/>
        </p:nvCxnSpPr>
        <p:spPr>
          <a:xfrm flipV="1">
            <a:off x="1383870" y="3574473"/>
            <a:ext cx="320130" cy="388959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02A8E620-E00F-4984-98D0-4AD313738711}"/>
              </a:ext>
            </a:extLst>
          </p:cNvPr>
          <p:cNvSpPr txBox="1"/>
          <p:nvPr/>
        </p:nvSpPr>
        <p:spPr>
          <a:xfrm>
            <a:off x="431223" y="2185386"/>
            <a:ext cx="994210" cy="646329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Data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Mart</a:t>
            </a:r>
            <a:endParaRPr kumimoji="0" lang="it-IT" sz="18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616963F2-568E-4C52-A5E1-83B273548EA9}"/>
              </a:ext>
            </a:extLst>
          </p:cNvPr>
          <p:cNvSpPr txBox="1"/>
          <p:nvPr/>
        </p:nvSpPr>
        <p:spPr>
          <a:xfrm>
            <a:off x="431222" y="3918811"/>
            <a:ext cx="994211" cy="646329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Closing </a:t>
            </a:r>
            <a:r>
              <a:rPr kumimoji="0" lang="it-IT" sz="1800" b="1" i="0" u="none" strike="noStrike" cap="none" spc="0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Reasons</a:t>
            </a:r>
            <a:endParaRPr kumimoji="0" lang="it-IT" sz="18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pic>
        <p:nvPicPr>
          <p:cNvPr id="59" name="Immagine 58">
            <a:extLst>
              <a:ext uri="{FF2B5EF4-FFF2-40B4-BE49-F238E27FC236}">
                <a16:creationId xmlns:a16="http://schemas.microsoft.com/office/drawing/2014/main" id="{B2B8A641-2EF1-46DB-BC49-D60CCAB0BBA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6453" y="5712165"/>
            <a:ext cx="1635776" cy="858782"/>
          </a:xfrm>
          <a:prstGeom prst="rect">
            <a:avLst/>
          </a:prstGeom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63AC8B65-2E00-40A1-ABE9-0F84FC60D128}"/>
              </a:ext>
            </a:extLst>
          </p:cNvPr>
          <p:cNvSpPr txBox="1"/>
          <p:nvPr/>
        </p:nvSpPr>
        <p:spPr>
          <a:xfrm>
            <a:off x="9563243" y="5579229"/>
            <a:ext cx="1112290" cy="369330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b="1" dirty="0">
                <a:solidFill>
                  <a:srgbClr val="FFFFFF"/>
                </a:solidFill>
                <a:latin typeface="NimbusSanL"/>
                <a:ea typeface="NimbusSanL"/>
                <a:cs typeface="NimbusSanL"/>
                <a:sym typeface="NimbusSanL"/>
              </a:rPr>
              <a:t>Open Data</a:t>
            </a:r>
            <a:endParaRPr kumimoji="0" lang="it-IT" sz="18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F330EA07-A713-4977-B452-834A815CED0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2782">
            <a:off x="8825259" y="5138511"/>
            <a:ext cx="720000" cy="72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8881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23" grpId="0" animBg="1"/>
      <p:bldP spid="27" grpId="0" animBg="1"/>
      <p:bldP spid="30" grpId="0" animBg="1"/>
      <p:bldP spid="31" grpId="0" animBg="1"/>
      <p:bldP spid="52" grpId="0" animBg="1"/>
      <p:bldP spid="53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">
            <a:extLst>
              <a:ext uri="{FF2B5EF4-FFF2-40B4-BE49-F238E27FC236}">
                <a16:creationId xmlns:a16="http://schemas.microsoft.com/office/drawing/2014/main" id="{AE44731F-ACEB-495C-A394-AFD1FAA9F3D8}"/>
              </a:ext>
            </a:extLst>
          </p:cNvPr>
          <p:cNvSpPr txBox="1"/>
          <p:nvPr/>
        </p:nvSpPr>
        <p:spPr>
          <a:xfrm>
            <a:off x="633743" y="627973"/>
            <a:ext cx="44477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2000" b="1" i="1" dirty="0">
                <a:solidFill>
                  <a:srgbClr val="FFFFFF"/>
                </a:solidFill>
              </a:rPr>
              <a:t>BUSINESS INTELLIGENCE ARCHITECTURE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8CC7CFC-B1E0-4833-BF94-6259F67C81A4}"/>
              </a:ext>
            </a:extLst>
          </p:cNvPr>
          <p:cNvSpPr txBox="1"/>
          <p:nvPr/>
        </p:nvSpPr>
        <p:spPr>
          <a:xfrm>
            <a:off x="160164" y="3281390"/>
            <a:ext cx="3083408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hangingPunct="0"/>
            <a:r>
              <a:rPr lang="it-IT" sz="20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DATA WAREHOUSE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EB31CF4-55A7-47A5-93ED-684D136DF21D}"/>
              </a:ext>
            </a:extLst>
          </p:cNvPr>
          <p:cNvSpPr txBox="1"/>
          <p:nvPr/>
        </p:nvSpPr>
        <p:spPr>
          <a:xfrm>
            <a:off x="4926611" y="6318610"/>
            <a:ext cx="2338777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hangingPunct="0"/>
            <a:r>
              <a:rPr lang="it-IT" sz="20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DATA MART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79D9E0AD-456A-45F9-BBF0-E1C2D3A486F7}"/>
              </a:ext>
            </a:extLst>
          </p:cNvPr>
          <p:cNvSpPr/>
          <p:nvPr/>
        </p:nvSpPr>
        <p:spPr>
          <a:xfrm>
            <a:off x="8075454" y="5395054"/>
            <a:ext cx="22599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/>
            <a:r>
              <a:rPr lang="it-IT" sz="20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MINING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1EB22CA-A787-4AB7-B384-F27A4C253272}"/>
              </a:ext>
            </a:extLst>
          </p:cNvPr>
          <p:cNvSpPr txBox="1"/>
          <p:nvPr/>
        </p:nvSpPr>
        <p:spPr>
          <a:xfrm>
            <a:off x="9119743" y="3188134"/>
            <a:ext cx="3153475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hangingPunct="0"/>
            <a:r>
              <a:rPr lang="it-IT" sz="20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VISUALIZATION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182814-CA8F-48C5-B45F-2EB2F6413D33}"/>
              </a:ext>
            </a:extLst>
          </p:cNvPr>
          <p:cNvSpPr txBox="1"/>
          <p:nvPr/>
        </p:nvSpPr>
        <p:spPr>
          <a:xfrm>
            <a:off x="4874272" y="3036262"/>
            <a:ext cx="2755020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hangingPunct="0"/>
            <a:r>
              <a:rPr lang="it-IT" sz="24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BUSINESS INTELLIGENCE</a:t>
            </a:r>
            <a:endParaRPr kumimoji="0" lang="it-IT" sz="2400" b="0" i="0" u="none" strike="noStrike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FillTx/>
              <a:latin typeface="Arial" panose="020B0604020202020204" pitchFamily="34" charset="0"/>
              <a:ea typeface="NimbusSanL"/>
              <a:cs typeface="Arial" panose="020B0604020202020204" pitchFamily="34" charset="0"/>
              <a:sym typeface="NimbusSanL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0B9C18D-FE73-45F0-B3AA-CB6147B184D0}"/>
              </a:ext>
            </a:extLst>
          </p:cNvPr>
          <p:cNvSpPr txBox="1"/>
          <p:nvPr/>
        </p:nvSpPr>
        <p:spPr>
          <a:xfrm>
            <a:off x="1794247" y="5795162"/>
            <a:ext cx="2917093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hangingPunct="0"/>
            <a:r>
              <a:rPr lang="it-IT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ETL</a:t>
            </a:r>
          </a:p>
        </p:txBody>
      </p:sp>
      <p:sp>
        <p:nvSpPr>
          <p:cNvPr id="21" name="Ovale 20">
            <a:extLst>
              <a:ext uri="{FF2B5EF4-FFF2-40B4-BE49-F238E27FC236}">
                <a16:creationId xmlns:a16="http://schemas.microsoft.com/office/drawing/2014/main" id="{F4B1CB94-8A6D-462F-A0BB-1B6FAC7FEE53}"/>
              </a:ext>
            </a:extLst>
          </p:cNvPr>
          <p:cNvSpPr/>
          <p:nvPr/>
        </p:nvSpPr>
        <p:spPr>
          <a:xfrm>
            <a:off x="4497808" y="1219200"/>
            <a:ext cx="3399283" cy="2956925"/>
          </a:xfrm>
          <a:prstGeom prst="ellipse">
            <a:avLst/>
          </a:prstGeom>
          <a:noFill/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F3D3A68C-F8AD-4DBA-9445-4BE1738511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172" y="4527226"/>
            <a:ext cx="1735655" cy="1735655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D51802F7-9D99-4442-81CD-7BAFEE1607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587" y="4053948"/>
            <a:ext cx="1642412" cy="1642412"/>
          </a:xfrm>
          <a:prstGeom prst="rect">
            <a:avLst/>
          </a:prstGeom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9FA6C2F6-DAD0-4708-BD18-1B6428D602A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0644" y="3963541"/>
            <a:ext cx="1378198" cy="1378198"/>
          </a:xfrm>
          <a:prstGeom prst="rect">
            <a:avLst/>
          </a:prstGeom>
        </p:spPr>
      </p:pic>
      <p:sp>
        <p:nvSpPr>
          <p:cNvPr id="20" name="Freccia circolare in su 19">
            <a:extLst>
              <a:ext uri="{FF2B5EF4-FFF2-40B4-BE49-F238E27FC236}">
                <a16:creationId xmlns:a16="http://schemas.microsoft.com/office/drawing/2014/main" id="{B53FBCA9-A4CC-4590-A51E-0F443ABBFA86}"/>
              </a:ext>
            </a:extLst>
          </p:cNvPr>
          <p:cNvSpPr/>
          <p:nvPr/>
        </p:nvSpPr>
        <p:spPr>
          <a:xfrm>
            <a:off x="3295197" y="2573504"/>
            <a:ext cx="6110060" cy="1815880"/>
          </a:xfrm>
          <a:prstGeom prst="curvedUpArrow">
            <a:avLst/>
          </a:prstGeom>
          <a:solidFill>
            <a:schemeClr val="accent3"/>
          </a:solidFill>
          <a:ln w="25400" cap="flat">
            <a:solidFill>
              <a:schemeClr val="accent3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pic>
        <p:nvPicPr>
          <p:cNvPr id="29" name="Immagine 28">
            <a:extLst>
              <a:ext uri="{FF2B5EF4-FFF2-40B4-BE49-F238E27FC236}">
                <a16:creationId xmlns:a16="http://schemas.microsoft.com/office/drawing/2014/main" id="{E72F9924-A24C-4CD3-9A0F-BC505CA8BC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9950" y="1652217"/>
            <a:ext cx="1535917" cy="1535917"/>
          </a:xfrm>
          <a:prstGeom prst="rect">
            <a:avLst/>
          </a:prstGeom>
        </p:spPr>
      </p:pic>
      <p:pic>
        <p:nvPicPr>
          <p:cNvPr id="33" name="Immagine 32" descr="Immagine che contiene cestino, contenitore, bianco&#10;&#10;Descrizione generata automaticamente">
            <a:extLst>
              <a:ext uri="{FF2B5EF4-FFF2-40B4-BE49-F238E27FC236}">
                <a16:creationId xmlns:a16="http://schemas.microsoft.com/office/drawing/2014/main" id="{BBA6620C-6279-4297-A164-1FFA78809E8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977" y="1455778"/>
            <a:ext cx="1831297" cy="1831297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6B566B60-5FD2-4692-B93F-40B292823DB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471" y="1353599"/>
            <a:ext cx="1634481" cy="1634481"/>
          </a:xfrm>
          <a:prstGeom prst="rect">
            <a:avLst/>
          </a:prstGeom>
        </p:spPr>
      </p:pic>
      <p:sp>
        <p:nvSpPr>
          <p:cNvPr id="19" name="Rettangolo 18">
            <a:extLst>
              <a:ext uri="{FF2B5EF4-FFF2-40B4-BE49-F238E27FC236}">
                <a16:creationId xmlns:a16="http://schemas.microsoft.com/office/drawing/2014/main" id="{AA763435-0050-41EF-A4E0-6E6C070DAC75}"/>
              </a:ext>
            </a:extLst>
          </p:cNvPr>
          <p:cNvSpPr/>
          <p:nvPr/>
        </p:nvSpPr>
        <p:spPr>
          <a:xfrm>
            <a:off x="609600" y="236516"/>
            <a:ext cx="41841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 - INTRODUCTION</a:t>
            </a:r>
          </a:p>
        </p:txBody>
      </p:sp>
    </p:spTree>
    <p:extLst>
      <p:ext uri="{BB962C8B-B14F-4D97-AF65-F5344CB8AC3E}">
        <p14:creationId xmlns:p14="http://schemas.microsoft.com/office/powerpoint/2010/main" val="236797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4" grpId="0"/>
      <p:bldP spid="8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">
            <a:extLst>
              <a:ext uri="{FF2B5EF4-FFF2-40B4-BE49-F238E27FC236}">
                <a16:creationId xmlns:a16="http://schemas.microsoft.com/office/drawing/2014/main" id="{AE44731F-ACEB-495C-A394-AFD1FAA9F3D8}"/>
              </a:ext>
            </a:extLst>
          </p:cNvPr>
          <p:cNvSpPr txBox="1"/>
          <p:nvPr/>
        </p:nvSpPr>
        <p:spPr>
          <a:xfrm>
            <a:off x="0" y="710237"/>
            <a:ext cx="4184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2000" b="1" i="1" dirty="0">
                <a:solidFill>
                  <a:srgbClr val="FFFFFF"/>
                </a:solidFill>
              </a:rPr>
              <a:t>WHY A DATA WAREHOUSE?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AA763435-0050-41EF-A4E0-6E6C070DAC75}"/>
              </a:ext>
            </a:extLst>
          </p:cNvPr>
          <p:cNvSpPr/>
          <p:nvPr/>
        </p:nvSpPr>
        <p:spPr>
          <a:xfrm>
            <a:off x="609600" y="236516"/>
            <a:ext cx="41841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 - INTRODUCTION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4C6E78E-E690-455E-8007-A5943E2330DF}"/>
              </a:ext>
            </a:extLst>
          </p:cNvPr>
          <p:cNvSpPr txBox="1"/>
          <p:nvPr/>
        </p:nvSpPr>
        <p:spPr>
          <a:xfrm>
            <a:off x="2216727" y="1644292"/>
            <a:ext cx="7970982" cy="42780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hangingPunct="0"/>
            <a:r>
              <a:rPr 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WHY USE IT?</a:t>
            </a:r>
            <a:endParaRPr lang="en-US" sz="48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ea typeface="NimbusSanL"/>
              <a:cs typeface="Arial" panose="020B0604020202020204" pitchFamily="34" charset="0"/>
              <a:sym typeface="NimbusSanL"/>
            </a:endParaRPr>
          </a:p>
          <a:p>
            <a:pPr marL="342900" indent="-342900" algn="just" hangingPunct="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Correctness and completeness data integration based on a standard model provided by the company; </a:t>
            </a:r>
          </a:p>
          <a:p>
            <a:pPr marL="342900" indent="-342900" algn="just" hangingPunct="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Query flexibility to take full advantage of the existing implementation; </a:t>
            </a:r>
          </a:p>
          <a:p>
            <a:pPr marL="342900" indent="-342900" algn="just" hangingPunct="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NimbusSanL"/>
                <a:cs typeface="Arial" panose="020B0604020202020204" pitchFamily="34" charset="0"/>
                <a:sym typeface="NimbusSanL"/>
              </a:rPr>
              <a:t>Multi-dimensional representation and synthesis to allow targeted and effective analysis and an intuitive view of information.</a:t>
            </a:r>
            <a:endParaRPr kumimoji="0" lang="it-IT" sz="2800" b="0" i="0" u="none" strike="noStrike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FillTx/>
              <a:latin typeface="Arial" panose="020B0604020202020204" pitchFamily="34" charset="0"/>
              <a:ea typeface="NimbusSanL"/>
              <a:cs typeface="Arial" panose="020B0604020202020204" pitchFamily="34" charset="0"/>
              <a:sym typeface="NimbusSanL"/>
            </a:endParaRPr>
          </a:p>
        </p:txBody>
      </p:sp>
    </p:spTree>
    <p:extLst>
      <p:ext uri="{BB962C8B-B14F-4D97-AF65-F5344CB8AC3E}">
        <p14:creationId xmlns:p14="http://schemas.microsoft.com/office/powerpoint/2010/main" val="889004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1567" y="3654948"/>
            <a:ext cx="8640233" cy="1000179"/>
          </a:xfrm>
        </p:spPr>
        <p:txBody>
          <a:bodyPr/>
          <a:lstStyle/>
          <a:p>
            <a:r>
              <a:rPr lang="it-IT" dirty="0"/>
              <a:t>CREATION OF DATA MART</a:t>
            </a:r>
          </a:p>
        </p:txBody>
      </p:sp>
    </p:spTree>
    <p:extLst>
      <p:ext uri="{BB962C8B-B14F-4D97-AF65-F5344CB8AC3E}">
        <p14:creationId xmlns:p14="http://schemas.microsoft.com/office/powerpoint/2010/main" val="103389065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ACAD9820-0C9F-420D-ABAE-21941728DF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472598"/>
              </p:ext>
            </p:extLst>
          </p:nvPr>
        </p:nvGraphicFramePr>
        <p:xfrm>
          <a:off x="684874" y="3165915"/>
          <a:ext cx="10962939" cy="28537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2878">
                  <a:extLst>
                    <a:ext uri="{9D8B030D-6E8A-4147-A177-3AD203B41FA5}">
                      <a16:colId xmlns:a16="http://schemas.microsoft.com/office/drawing/2014/main" val="4230816296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2528620152"/>
                    </a:ext>
                  </a:extLst>
                </a:gridCol>
                <a:gridCol w="2360649">
                  <a:extLst>
                    <a:ext uri="{9D8B030D-6E8A-4147-A177-3AD203B41FA5}">
                      <a16:colId xmlns:a16="http://schemas.microsoft.com/office/drawing/2014/main" val="3492167719"/>
                    </a:ext>
                  </a:extLst>
                </a:gridCol>
                <a:gridCol w="2474607">
                  <a:extLst>
                    <a:ext uri="{9D8B030D-6E8A-4147-A177-3AD203B41FA5}">
                      <a16:colId xmlns:a16="http://schemas.microsoft.com/office/drawing/2014/main" val="1609994431"/>
                    </a:ext>
                  </a:extLst>
                </a:gridCol>
                <a:gridCol w="2189488">
                  <a:extLst>
                    <a:ext uri="{9D8B030D-6E8A-4147-A177-3AD203B41FA5}">
                      <a16:colId xmlns:a16="http://schemas.microsoft.com/office/drawing/2014/main" val="1415812047"/>
                    </a:ext>
                  </a:extLst>
                </a:gridCol>
              </a:tblGrid>
              <a:tr h="305006">
                <a:tc>
                  <a:txBody>
                    <a:bodyPr/>
                    <a:lstStyle/>
                    <a:p>
                      <a:pPr marL="103505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SCHEMA</a:t>
                      </a:r>
                      <a:endParaRPr lang="it-IT" sz="12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7051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L0</a:t>
                      </a:r>
                      <a:endParaRPr lang="it-IT" sz="12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143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L1</a:t>
                      </a:r>
                      <a:endParaRPr lang="it-IT" sz="12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7051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L2_SNOWFLAKE</a:t>
                      </a:r>
                      <a:endParaRPr lang="it-IT" sz="12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99060" marR="463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L2_STARSCHEMA</a:t>
                      </a:r>
                      <a:endParaRPr lang="it-IT" sz="12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55490569"/>
                  </a:ext>
                </a:extLst>
              </a:tr>
              <a:tr h="833224">
                <a:tc>
                  <a:txBody>
                    <a:bodyPr/>
                    <a:lstStyle/>
                    <a:p>
                      <a:pPr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     Definition</a:t>
                      </a:r>
                      <a:endParaRPr lang="it-IT" sz="12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9685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Extract data from various file types without transformations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143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Main changes and data quality operations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05410" marR="1187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Very fast and slim tables. Use of surrogate key (Integer) to connect the various attributes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99060" marR="463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Few but substantial tables, to have all the necessary data for reporting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81620215"/>
                  </a:ext>
                </a:extLst>
              </a:tr>
              <a:tr h="315410">
                <a:tc>
                  <a:txBody>
                    <a:bodyPr/>
                    <a:lstStyle/>
                    <a:p>
                      <a:pPr marL="27051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Area</a:t>
                      </a:r>
                      <a:endParaRPr lang="it-IT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9685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Staging Area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1430" marR="330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Operational Data Store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105410" marR="1187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Presentation Area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27051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96005926"/>
                  </a:ext>
                </a:extLst>
              </a:tr>
              <a:tr h="338957">
                <a:tc>
                  <a:txBody>
                    <a:bodyPr/>
                    <a:lstStyle/>
                    <a:p>
                      <a:pPr marL="27051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Primary key</a:t>
                      </a:r>
                      <a:endParaRPr lang="it-IT" sz="12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9685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143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YES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05410" marR="1187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YES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99060" marR="463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YES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26978814"/>
                  </a:ext>
                </a:extLst>
              </a:tr>
              <a:tr h="305006">
                <a:tc>
                  <a:txBody>
                    <a:bodyPr/>
                    <a:lstStyle/>
                    <a:p>
                      <a:pPr marL="27051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Surrogate key</a:t>
                      </a:r>
                      <a:endParaRPr lang="it-IT" sz="120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9685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143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YES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05410" marR="1187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YES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99060" marR="463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59636169"/>
                  </a:ext>
                </a:extLst>
              </a:tr>
              <a:tr h="359765">
                <a:tc>
                  <a:txBody>
                    <a:bodyPr/>
                    <a:lstStyle/>
                    <a:p>
                      <a:pPr marL="27051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Table Action</a:t>
                      </a:r>
                      <a:endParaRPr lang="it-IT" sz="12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9685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Truncate table, but same data schema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143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Nothing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05410" marR="1187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Nothing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99060" marR="463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Nothing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17268540"/>
                  </a:ext>
                </a:extLst>
              </a:tr>
              <a:tr h="374550">
                <a:tc>
                  <a:txBody>
                    <a:bodyPr/>
                    <a:lstStyle/>
                    <a:p>
                      <a:pPr marL="27051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Data action</a:t>
                      </a:r>
                      <a:endParaRPr lang="it-IT" sz="12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9685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Insert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1430" marR="198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Update/Insert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05410" marR="1187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Update/Insert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99060" marR="463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Update/Insert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71608441"/>
                  </a:ext>
                </a:extLst>
              </a:tr>
            </a:tbl>
          </a:graphicData>
        </a:graphic>
      </p:graphicFrame>
      <p:sp>
        <p:nvSpPr>
          <p:cNvPr id="10" name="Flowchart: Magnetic Disk 4">
            <a:extLst>
              <a:ext uri="{FF2B5EF4-FFF2-40B4-BE49-F238E27FC236}">
                <a16:creationId xmlns:a16="http://schemas.microsoft.com/office/drawing/2014/main" id="{7AD017D1-DC92-4492-AEE3-E5FA8F5B8F61}"/>
              </a:ext>
            </a:extLst>
          </p:cNvPr>
          <p:cNvSpPr/>
          <p:nvPr/>
        </p:nvSpPr>
        <p:spPr>
          <a:xfrm>
            <a:off x="827138" y="1484264"/>
            <a:ext cx="1582049" cy="424630"/>
          </a:xfrm>
          <a:prstGeom prst="flowChartMagneticDisk">
            <a:avLst/>
          </a:prstGeom>
          <a:solidFill>
            <a:schemeClr val="accent3"/>
          </a:solidFill>
          <a:ln w="12700" cap="flat" cmpd="sng" algn="ctr">
            <a:solidFill>
              <a:srgbClr val="D549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DB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Sources</a:t>
            </a:r>
          </a:p>
        </p:txBody>
      </p:sp>
      <p:sp>
        <p:nvSpPr>
          <p:cNvPr id="11" name="Flowchart: Magnetic Disk 5">
            <a:extLst>
              <a:ext uri="{FF2B5EF4-FFF2-40B4-BE49-F238E27FC236}">
                <a16:creationId xmlns:a16="http://schemas.microsoft.com/office/drawing/2014/main" id="{CE838C68-90C0-4953-ABAA-25E42FBDC9DC}"/>
              </a:ext>
            </a:extLst>
          </p:cNvPr>
          <p:cNvSpPr/>
          <p:nvPr/>
        </p:nvSpPr>
        <p:spPr>
          <a:xfrm>
            <a:off x="2836221" y="1691717"/>
            <a:ext cx="1582049" cy="1231985"/>
          </a:xfrm>
          <a:prstGeom prst="flowChartMagneticDisk">
            <a:avLst/>
          </a:prstGeom>
          <a:solidFill>
            <a:schemeClr val="accent3"/>
          </a:solidFill>
          <a:ln w="12700" cap="flat" cmpd="sng" algn="ctr">
            <a:solidFill>
              <a:srgbClr val="D549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Staging Area</a:t>
            </a:r>
          </a:p>
        </p:txBody>
      </p:sp>
      <p:sp>
        <p:nvSpPr>
          <p:cNvPr id="12" name="Flowchart: Magnetic Disk 10">
            <a:extLst>
              <a:ext uri="{FF2B5EF4-FFF2-40B4-BE49-F238E27FC236}">
                <a16:creationId xmlns:a16="http://schemas.microsoft.com/office/drawing/2014/main" id="{FA0E72F4-D122-4FD7-AD42-D59ACAE601AE}"/>
              </a:ext>
            </a:extLst>
          </p:cNvPr>
          <p:cNvSpPr/>
          <p:nvPr/>
        </p:nvSpPr>
        <p:spPr>
          <a:xfrm>
            <a:off x="815517" y="2004414"/>
            <a:ext cx="1582049" cy="424630"/>
          </a:xfrm>
          <a:prstGeom prst="flowChartMagneticDisk">
            <a:avLst/>
          </a:prstGeom>
          <a:solidFill>
            <a:schemeClr val="accent3"/>
          </a:solidFill>
          <a:ln w="12700" cap="flat" cmpd="sng" algn="ctr">
            <a:solidFill>
              <a:srgbClr val="D549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/>
            <a:r>
              <a:rPr lang="en-US" kern="0" dirty="0">
                <a:solidFill>
                  <a:srgbClr val="FFFFFF"/>
                </a:solidFill>
                <a:latin typeface="Source Sans Pro"/>
              </a:rPr>
              <a:t>ERP Source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</a:endParaRPr>
          </a:p>
        </p:txBody>
      </p:sp>
      <p:sp>
        <p:nvSpPr>
          <p:cNvPr id="13" name="Flowchart: Magnetic Disk 11">
            <a:extLst>
              <a:ext uri="{FF2B5EF4-FFF2-40B4-BE49-F238E27FC236}">
                <a16:creationId xmlns:a16="http://schemas.microsoft.com/office/drawing/2014/main" id="{313CC4FD-BE45-46CC-B619-C6DF5996EF1A}"/>
              </a:ext>
            </a:extLst>
          </p:cNvPr>
          <p:cNvSpPr/>
          <p:nvPr/>
        </p:nvSpPr>
        <p:spPr>
          <a:xfrm>
            <a:off x="815518" y="2524564"/>
            <a:ext cx="1582049" cy="485362"/>
          </a:xfrm>
          <a:prstGeom prst="flowChartMagneticDisk">
            <a:avLst/>
          </a:prstGeom>
          <a:solidFill>
            <a:schemeClr val="accent3"/>
          </a:solidFill>
          <a:ln w="12700" cap="flat" cmpd="sng" algn="ctr">
            <a:solidFill>
              <a:srgbClr val="D549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/>
            <a:r>
              <a:rPr lang="en-US" kern="0" dirty="0">
                <a:solidFill>
                  <a:srgbClr val="FFFFFF"/>
                </a:solidFill>
                <a:latin typeface="Source Sans Pro"/>
              </a:rPr>
              <a:t> Other Source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</a:endParaRPr>
          </a:p>
        </p:txBody>
      </p:sp>
      <p:sp>
        <p:nvSpPr>
          <p:cNvPr id="14" name="Flowchart: Magnetic Disk 12">
            <a:extLst>
              <a:ext uri="{FF2B5EF4-FFF2-40B4-BE49-F238E27FC236}">
                <a16:creationId xmlns:a16="http://schemas.microsoft.com/office/drawing/2014/main" id="{58A360BA-4AFC-44B7-B231-EF1F7EB23AFF}"/>
              </a:ext>
            </a:extLst>
          </p:cNvPr>
          <p:cNvSpPr/>
          <p:nvPr/>
        </p:nvSpPr>
        <p:spPr>
          <a:xfrm>
            <a:off x="4861701" y="1666912"/>
            <a:ext cx="2044708" cy="1286688"/>
          </a:xfrm>
          <a:prstGeom prst="flowChartMagneticDisk">
            <a:avLst/>
          </a:prstGeom>
          <a:solidFill>
            <a:schemeClr val="accent3"/>
          </a:solidFill>
          <a:ln w="12700" cap="flat" cmpd="sng" algn="ctr">
            <a:solidFill>
              <a:srgbClr val="D549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Operational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rgbClr val="FFFFFF"/>
                </a:solidFill>
                <a:latin typeface="Source Sans Pro"/>
              </a:rPr>
              <a:t>Data Store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15" name="Flowchart: Magnetic Disk 13">
            <a:extLst>
              <a:ext uri="{FF2B5EF4-FFF2-40B4-BE49-F238E27FC236}">
                <a16:creationId xmlns:a16="http://schemas.microsoft.com/office/drawing/2014/main" id="{379E5C7E-312A-4222-BF6B-19A35EBD8682}"/>
              </a:ext>
            </a:extLst>
          </p:cNvPr>
          <p:cNvSpPr/>
          <p:nvPr/>
        </p:nvSpPr>
        <p:spPr>
          <a:xfrm>
            <a:off x="9566242" y="2264322"/>
            <a:ext cx="2011672" cy="689278"/>
          </a:xfrm>
          <a:prstGeom prst="flowChartMagneticDisk">
            <a:avLst/>
          </a:prstGeom>
          <a:solidFill>
            <a:schemeClr val="accent3"/>
          </a:solidFill>
          <a:ln w="12700" cap="flat" cmpd="sng" algn="ctr">
            <a:solidFill>
              <a:srgbClr val="D549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Presentation Layer</a:t>
            </a:r>
          </a:p>
        </p:txBody>
      </p:sp>
      <p:sp>
        <p:nvSpPr>
          <p:cNvPr id="30" name="Flowchart: Magnetic Disk 13">
            <a:extLst>
              <a:ext uri="{FF2B5EF4-FFF2-40B4-BE49-F238E27FC236}">
                <a16:creationId xmlns:a16="http://schemas.microsoft.com/office/drawing/2014/main" id="{FF31D199-9FDF-4D8E-876F-DF0EFBA4782C}"/>
              </a:ext>
            </a:extLst>
          </p:cNvPr>
          <p:cNvSpPr/>
          <p:nvPr/>
        </p:nvSpPr>
        <p:spPr>
          <a:xfrm>
            <a:off x="7270743" y="2264322"/>
            <a:ext cx="2011672" cy="689278"/>
          </a:xfrm>
          <a:prstGeom prst="flowChartMagneticDisk">
            <a:avLst/>
          </a:prstGeom>
          <a:solidFill>
            <a:schemeClr val="accent3"/>
          </a:solidFill>
          <a:ln w="12700" cap="flat" cmpd="sng" algn="ctr">
            <a:solidFill>
              <a:srgbClr val="D549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Business Layer</a:t>
            </a:r>
          </a:p>
        </p:txBody>
      </p:sp>
      <p:cxnSp>
        <p:nvCxnSpPr>
          <p:cNvPr id="32" name="Connettore a gomito 31">
            <a:extLst>
              <a:ext uri="{FF2B5EF4-FFF2-40B4-BE49-F238E27FC236}">
                <a16:creationId xmlns:a16="http://schemas.microsoft.com/office/drawing/2014/main" id="{6C621A76-F027-49F8-BFC2-44A1F458AEDD}"/>
              </a:ext>
            </a:extLst>
          </p:cNvPr>
          <p:cNvCxnSpPr>
            <a:cxnSpLocks/>
            <a:endCxn id="15" idx="1"/>
          </p:cNvCxnSpPr>
          <p:nvPr/>
        </p:nvCxnSpPr>
        <p:spPr>
          <a:xfrm>
            <a:off x="6906409" y="2110473"/>
            <a:ext cx="3665669" cy="153849"/>
          </a:xfrm>
          <a:prstGeom prst="bentConnector2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" name="Connettore a gomito 35">
            <a:extLst>
              <a:ext uri="{FF2B5EF4-FFF2-40B4-BE49-F238E27FC236}">
                <a16:creationId xmlns:a16="http://schemas.microsoft.com/office/drawing/2014/main" id="{3FA0FADD-BCE9-40D4-8F3F-4251D974D728}"/>
              </a:ext>
            </a:extLst>
          </p:cNvPr>
          <p:cNvCxnSpPr>
            <a:cxnSpLocks/>
          </p:cNvCxnSpPr>
          <p:nvPr/>
        </p:nvCxnSpPr>
        <p:spPr>
          <a:xfrm>
            <a:off x="6906409" y="2110473"/>
            <a:ext cx="1370170" cy="141597"/>
          </a:xfrm>
          <a:prstGeom prst="bentConnector2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Connettore 2 42">
            <a:extLst>
              <a:ext uri="{FF2B5EF4-FFF2-40B4-BE49-F238E27FC236}">
                <a16:creationId xmlns:a16="http://schemas.microsoft.com/office/drawing/2014/main" id="{5DF1619D-65C6-4FF0-A66A-4C12F8A86EB6}"/>
              </a:ext>
            </a:extLst>
          </p:cNvPr>
          <p:cNvCxnSpPr>
            <a:cxnSpLocks/>
            <a:stCxn id="10" idx="4"/>
            <a:endCxn id="11" idx="2"/>
          </p:cNvCxnSpPr>
          <p:nvPr/>
        </p:nvCxnSpPr>
        <p:spPr>
          <a:xfrm>
            <a:off x="2409187" y="1696579"/>
            <a:ext cx="427034" cy="611131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5" name="Connettore 2 44">
            <a:extLst>
              <a:ext uri="{FF2B5EF4-FFF2-40B4-BE49-F238E27FC236}">
                <a16:creationId xmlns:a16="http://schemas.microsoft.com/office/drawing/2014/main" id="{17AD9106-6FEB-444F-9882-E4ACFB600B5D}"/>
              </a:ext>
            </a:extLst>
          </p:cNvPr>
          <p:cNvCxnSpPr>
            <a:cxnSpLocks/>
            <a:stCxn id="12" idx="4"/>
            <a:endCxn id="11" idx="2"/>
          </p:cNvCxnSpPr>
          <p:nvPr/>
        </p:nvCxnSpPr>
        <p:spPr>
          <a:xfrm>
            <a:off x="2397566" y="2216729"/>
            <a:ext cx="438655" cy="90981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" name="Connettore 2 46">
            <a:extLst>
              <a:ext uri="{FF2B5EF4-FFF2-40B4-BE49-F238E27FC236}">
                <a16:creationId xmlns:a16="http://schemas.microsoft.com/office/drawing/2014/main" id="{C71E95DA-1803-4E3E-8B64-149F419A053A}"/>
              </a:ext>
            </a:extLst>
          </p:cNvPr>
          <p:cNvCxnSpPr>
            <a:cxnSpLocks/>
            <a:stCxn id="13" idx="4"/>
            <a:endCxn id="11" idx="2"/>
          </p:cNvCxnSpPr>
          <p:nvPr/>
        </p:nvCxnSpPr>
        <p:spPr>
          <a:xfrm flipV="1">
            <a:off x="2397567" y="2307710"/>
            <a:ext cx="438654" cy="459535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9" name="TextBox 15">
            <a:extLst>
              <a:ext uri="{FF2B5EF4-FFF2-40B4-BE49-F238E27FC236}">
                <a16:creationId xmlns:a16="http://schemas.microsoft.com/office/drawing/2014/main" id="{73D630E1-541F-4B76-B786-9521F0F55A35}"/>
              </a:ext>
            </a:extLst>
          </p:cNvPr>
          <p:cNvSpPr txBox="1"/>
          <p:nvPr/>
        </p:nvSpPr>
        <p:spPr>
          <a:xfrm>
            <a:off x="3202930" y="1351899"/>
            <a:ext cx="84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Extract</a:t>
            </a:r>
          </a:p>
        </p:txBody>
      </p:sp>
      <p:sp>
        <p:nvSpPr>
          <p:cNvPr id="60" name="TextBox 28">
            <a:extLst>
              <a:ext uri="{FF2B5EF4-FFF2-40B4-BE49-F238E27FC236}">
                <a16:creationId xmlns:a16="http://schemas.microsoft.com/office/drawing/2014/main" id="{D9B0F5F1-AA97-49BA-8596-E80549749485}"/>
              </a:ext>
            </a:extLst>
          </p:cNvPr>
          <p:cNvSpPr txBox="1"/>
          <p:nvPr/>
        </p:nvSpPr>
        <p:spPr>
          <a:xfrm>
            <a:off x="5098606" y="1333562"/>
            <a:ext cx="1807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Clean &amp; Conform</a:t>
            </a:r>
          </a:p>
        </p:txBody>
      </p:sp>
      <p:sp>
        <p:nvSpPr>
          <p:cNvPr id="61" name="TextBox 29">
            <a:extLst>
              <a:ext uri="{FF2B5EF4-FFF2-40B4-BE49-F238E27FC236}">
                <a16:creationId xmlns:a16="http://schemas.microsoft.com/office/drawing/2014/main" id="{EA0BABCA-27E8-48BB-976F-D610B2529F9A}"/>
              </a:ext>
            </a:extLst>
          </p:cNvPr>
          <p:cNvSpPr txBox="1"/>
          <p:nvPr/>
        </p:nvSpPr>
        <p:spPr>
          <a:xfrm>
            <a:off x="8915492" y="1726657"/>
            <a:ext cx="857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Deliver</a:t>
            </a:r>
          </a:p>
        </p:txBody>
      </p:sp>
      <p:cxnSp>
        <p:nvCxnSpPr>
          <p:cNvPr id="65" name="Connettore 2 64">
            <a:extLst>
              <a:ext uri="{FF2B5EF4-FFF2-40B4-BE49-F238E27FC236}">
                <a16:creationId xmlns:a16="http://schemas.microsoft.com/office/drawing/2014/main" id="{027067DE-C1E9-4579-BFFC-DA4C8603B47C}"/>
              </a:ext>
            </a:extLst>
          </p:cNvPr>
          <p:cNvCxnSpPr>
            <a:stCxn id="11" idx="4"/>
            <a:endCxn id="14" idx="2"/>
          </p:cNvCxnSpPr>
          <p:nvPr/>
        </p:nvCxnSpPr>
        <p:spPr>
          <a:xfrm>
            <a:off x="4418270" y="2307710"/>
            <a:ext cx="443431" cy="2546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3" name="Segnaposto testo 72">
            <a:extLst>
              <a:ext uri="{FF2B5EF4-FFF2-40B4-BE49-F238E27FC236}">
                <a16:creationId xmlns:a16="http://schemas.microsoft.com/office/drawing/2014/main" id="{A835989D-D453-40AC-B0B7-1F05AD416328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595974" y="636870"/>
            <a:ext cx="6585869" cy="485362"/>
          </a:xfrm>
        </p:spPr>
        <p:txBody>
          <a:bodyPr/>
          <a:lstStyle/>
          <a:p>
            <a:pPr algn="ctr"/>
            <a:r>
              <a:rPr lang="en-ID" i="1" dirty="0">
                <a:solidFill>
                  <a:srgbClr val="FFFFFF"/>
                </a:solidFill>
                <a:latin typeface="+mn-lt"/>
              </a:rPr>
              <a:t>ETL PROCESS: FROM SOURCES TO DATA MART</a:t>
            </a:r>
            <a:endParaRPr lang="it-IT" i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80" name="Rettangolo 79">
            <a:extLst>
              <a:ext uri="{FF2B5EF4-FFF2-40B4-BE49-F238E27FC236}">
                <a16:creationId xmlns:a16="http://schemas.microsoft.com/office/drawing/2014/main" id="{6C694FDD-41BD-45AA-A0F5-4BBBA80694AF}"/>
              </a:ext>
            </a:extLst>
          </p:cNvPr>
          <p:cNvSpPr/>
          <p:nvPr/>
        </p:nvSpPr>
        <p:spPr>
          <a:xfrm>
            <a:off x="684874" y="243393"/>
            <a:ext cx="5065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CONSULTING- CREATION OF DATA MART</a:t>
            </a:r>
            <a:endParaRPr lang="it-IT" sz="1100" kern="0" dirty="0"/>
          </a:p>
          <a:p>
            <a:endParaRPr lang="it-IT" sz="1100" spc="300" dirty="0">
              <a:solidFill>
                <a:srgbClr val="FFFFFF"/>
              </a:solidFill>
              <a:latin typeface="NimbusSanL"/>
              <a:cs typeface="Nirmala UI" panose="020B0502040204020203" pitchFamily="34" charset="0"/>
            </a:endParaRPr>
          </a:p>
        </p:txBody>
      </p:sp>
      <p:sp>
        <p:nvSpPr>
          <p:cNvPr id="21" name="Titolo 1">
            <a:extLst>
              <a:ext uri="{FF2B5EF4-FFF2-40B4-BE49-F238E27FC236}">
                <a16:creationId xmlns:a16="http://schemas.microsoft.com/office/drawing/2014/main" id="{937D0547-CA07-447A-9B07-A3D34AA2F700}"/>
              </a:ext>
            </a:extLst>
          </p:cNvPr>
          <p:cNvSpPr txBox="1">
            <a:spLocks/>
          </p:cNvSpPr>
          <p:nvPr/>
        </p:nvSpPr>
        <p:spPr>
          <a:xfrm>
            <a:off x="5706639" y="243393"/>
            <a:ext cx="7274733" cy="100017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1pPr>
            <a:lvl2pPr marL="0" marR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2pPr>
            <a:lvl3pPr marL="0" marR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3pPr>
            <a:lvl4pPr marL="0" marR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4pPr>
            <a:lvl5pPr marL="0" marR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5pPr>
            <a:lvl6pPr marL="0" marR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6pPr>
            <a:lvl7pPr marL="0" marR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7pPr>
            <a:lvl8pPr marL="0" marR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8pPr>
            <a:lvl9pPr marL="0" marR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F3F3F3"/>
                </a:solidFill>
                <a:uFillTx/>
                <a:latin typeface="NimbusSanL"/>
                <a:ea typeface="NimbusSanL"/>
                <a:cs typeface="NimbusSanL"/>
                <a:sym typeface="NimbusSanL"/>
              </a:defRPr>
            </a:lvl9pPr>
          </a:lstStyle>
          <a:p>
            <a:endParaRPr lang="it-IT" kern="0" dirty="0"/>
          </a:p>
        </p:txBody>
      </p:sp>
    </p:spTree>
    <p:extLst>
      <p:ext uri="{BB962C8B-B14F-4D97-AF65-F5344CB8AC3E}">
        <p14:creationId xmlns:p14="http://schemas.microsoft.com/office/powerpoint/2010/main" val="3267916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8E48A414-1DDC-4026-9720-375AD306B8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653747"/>
            <a:ext cx="9310962" cy="4960860"/>
          </a:xfrm>
          <a:prstGeom prst="rect">
            <a:avLst/>
          </a:prstGeom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31BEF251-865D-4A77-9FCC-B5208B2A9DC8}"/>
              </a:ext>
            </a:extLst>
          </p:cNvPr>
          <p:cNvSpPr txBox="1"/>
          <p:nvPr/>
        </p:nvSpPr>
        <p:spPr>
          <a:xfrm>
            <a:off x="565041" y="652293"/>
            <a:ext cx="7118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FFFFFF"/>
                </a:solidFill>
              </a:rPr>
              <a:t>LEVEL L2: ETL DATA MART BEST PRACTICE – </a:t>
            </a:r>
            <a:r>
              <a:rPr lang="en-ID" sz="2000" b="1" dirty="0">
                <a:solidFill>
                  <a:srgbClr val="FFFFFF"/>
                </a:solidFill>
              </a:rPr>
              <a:t>SNOWFLAKE SCHEMA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141B0CD3-34D7-43AA-AEDB-4BB915EC4BEC}"/>
              </a:ext>
            </a:extLst>
          </p:cNvPr>
          <p:cNvSpPr/>
          <p:nvPr/>
        </p:nvSpPr>
        <p:spPr>
          <a:xfrm>
            <a:off x="8876861" y="3355104"/>
            <a:ext cx="811969" cy="256776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18487FE-BCF5-47F3-88EC-D920FA24B4D4}"/>
              </a:ext>
            </a:extLst>
          </p:cNvPr>
          <p:cNvSpPr txBox="1"/>
          <p:nvPr/>
        </p:nvSpPr>
        <p:spPr>
          <a:xfrm>
            <a:off x="565041" y="1481098"/>
            <a:ext cx="2595839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22222"/>
                </a:solidFill>
              </a:rPr>
              <a:t>Normalized tables;</a:t>
            </a:r>
          </a:p>
          <a:p>
            <a:pPr hangingPunct="0"/>
            <a:r>
              <a:rPr lang="en-US" sz="2000" dirty="0">
                <a:solidFill>
                  <a:srgbClr val="222222"/>
                </a:solidFill>
              </a:rPr>
              <a:t> 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22222"/>
                </a:solidFill>
              </a:rPr>
              <a:t>Query runs slower than Star Schema;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22222"/>
              </a:solidFill>
            </a:endParaRPr>
          </a:p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22222"/>
                </a:solidFill>
              </a:rPr>
              <a:t>Creation of Integer surrogate keys (SK). 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22222"/>
              </a:solidFill>
            </a:endParaRPr>
          </a:p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22222"/>
                </a:solidFill>
              </a:rPr>
              <a:t>Minimal code changes.</a:t>
            </a:r>
            <a:endParaRPr kumimoji="0" lang="it-IT" sz="20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ea typeface="NimbusSanL"/>
              <a:cs typeface="Arial" panose="020B0604020202020204" pitchFamily="34" charset="0"/>
              <a:sym typeface="NimbusSanL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EDEDCB6B-2194-4971-822F-DBD79B9C0751}"/>
              </a:ext>
            </a:extLst>
          </p:cNvPr>
          <p:cNvSpPr/>
          <p:nvPr/>
        </p:nvSpPr>
        <p:spPr>
          <a:xfrm>
            <a:off x="4718713" y="2691887"/>
            <a:ext cx="620326" cy="289438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504CFEFA-8DBC-4741-B028-505F53818508}"/>
              </a:ext>
            </a:extLst>
          </p:cNvPr>
          <p:cNvSpPr/>
          <p:nvPr/>
        </p:nvSpPr>
        <p:spPr>
          <a:xfrm>
            <a:off x="4236748" y="4295653"/>
            <a:ext cx="754352" cy="257297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1D2B4AAF-018F-48BB-A799-39D55098116C}"/>
              </a:ext>
            </a:extLst>
          </p:cNvPr>
          <p:cNvSpPr/>
          <p:nvPr/>
        </p:nvSpPr>
        <p:spPr>
          <a:xfrm>
            <a:off x="5416099" y="3548161"/>
            <a:ext cx="1119956" cy="408523"/>
          </a:xfrm>
          <a:prstGeom prst="rect">
            <a:avLst/>
          </a:prstGeom>
          <a:noFill/>
          <a:ln w="25400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2" name="Connettore 1">
            <a:extLst>
              <a:ext uri="{FF2B5EF4-FFF2-40B4-BE49-F238E27FC236}">
                <a16:creationId xmlns:a16="http://schemas.microsoft.com/office/drawing/2014/main" id="{A8529D3F-1A6F-441B-8EFE-58D933EA729B}"/>
              </a:ext>
            </a:extLst>
          </p:cNvPr>
          <p:cNvSpPr/>
          <p:nvPr/>
        </p:nvSpPr>
        <p:spPr>
          <a:xfrm>
            <a:off x="667382" y="5637767"/>
            <a:ext cx="159116" cy="156276"/>
          </a:xfrm>
          <a:prstGeom prst="flowChartConnector">
            <a:avLst/>
          </a:prstGeom>
          <a:solidFill>
            <a:srgbClr val="00B0F0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3" name="Connettore 12">
            <a:extLst>
              <a:ext uri="{FF2B5EF4-FFF2-40B4-BE49-F238E27FC236}">
                <a16:creationId xmlns:a16="http://schemas.microsoft.com/office/drawing/2014/main" id="{5DF8EA27-506C-40C5-819F-6A3A80D9AB4B}"/>
              </a:ext>
            </a:extLst>
          </p:cNvPr>
          <p:cNvSpPr/>
          <p:nvPr/>
        </p:nvSpPr>
        <p:spPr>
          <a:xfrm>
            <a:off x="667382" y="5186091"/>
            <a:ext cx="159116" cy="156276"/>
          </a:xfrm>
          <a:prstGeom prst="flowChartConnector">
            <a:avLst/>
          </a:prstGeom>
          <a:solidFill>
            <a:srgbClr val="FF0000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0D514D5-90C8-47D4-898A-34E213A7C7F7}"/>
              </a:ext>
            </a:extLst>
          </p:cNvPr>
          <p:cNvSpPr txBox="1"/>
          <p:nvPr/>
        </p:nvSpPr>
        <p:spPr>
          <a:xfrm>
            <a:off x="1029558" y="5079890"/>
            <a:ext cx="1841501" cy="3677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Dimension</a:t>
            </a:r>
            <a:r>
              <a:rPr kumimoji="0" lang="it-IT" sz="18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 </a:t>
            </a:r>
            <a:r>
              <a:rPr kumimoji="0" lang="it-IT" sz="1800" b="1" i="0" u="none" strike="noStrike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Tables</a:t>
            </a:r>
            <a:endParaRPr kumimoji="0" lang="it-IT" sz="1800" b="1" i="0" u="none" strike="noStrike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4C40EFF-D13F-411B-B9F5-654CA16C03E8}"/>
              </a:ext>
            </a:extLst>
          </p:cNvPr>
          <p:cNvSpPr txBox="1"/>
          <p:nvPr/>
        </p:nvSpPr>
        <p:spPr>
          <a:xfrm>
            <a:off x="1029558" y="5557486"/>
            <a:ext cx="1111545" cy="3677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Fact</a:t>
            </a:r>
            <a:r>
              <a:rPr kumimoji="0" lang="it-IT" sz="18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 </a:t>
            </a:r>
            <a:r>
              <a:rPr kumimoji="0" lang="it-IT" sz="1800" b="1" i="0" u="none" strike="noStrike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NimbusSanL"/>
                <a:ea typeface="NimbusSanL"/>
                <a:cs typeface="NimbusSanL"/>
                <a:sym typeface="NimbusSanL"/>
              </a:rPr>
              <a:t>Table</a:t>
            </a:r>
            <a:endParaRPr kumimoji="0" lang="it-IT" sz="1800" b="1" i="0" u="none" strike="noStrike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9F95530D-C6A9-418C-A893-44A151B2F4A8}"/>
              </a:ext>
            </a:extLst>
          </p:cNvPr>
          <p:cNvSpPr/>
          <p:nvPr/>
        </p:nvSpPr>
        <p:spPr>
          <a:xfrm>
            <a:off x="5265420" y="5151913"/>
            <a:ext cx="769620" cy="289438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B4F5DB91-38F9-4D50-81E5-8F12D9C209F8}"/>
              </a:ext>
            </a:extLst>
          </p:cNvPr>
          <p:cNvSpPr/>
          <p:nvPr/>
        </p:nvSpPr>
        <p:spPr>
          <a:xfrm>
            <a:off x="684874" y="243393"/>
            <a:ext cx="5065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CONSULTING- CREATION OF DATA MART</a:t>
            </a:r>
            <a:endParaRPr lang="it-IT" sz="1100" kern="0" dirty="0"/>
          </a:p>
          <a:p>
            <a:endParaRPr lang="it-IT" sz="1100" spc="300" dirty="0">
              <a:solidFill>
                <a:srgbClr val="FFFFFF"/>
              </a:solidFill>
              <a:latin typeface="NimbusSanL"/>
              <a:cs typeface="Nirmala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8" grpId="0" animBg="1"/>
      <p:bldP spid="12" grpId="0" animBg="1"/>
      <p:bldP spid="2" grpId="0" animBg="1"/>
      <p:bldP spid="13" grpId="0" animBg="1"/>
      <p:bldP spid="3" grpId="0"/>
      <p:bldP spid="14" grpId="0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473DD49-C112-4B66-9126-F2E630CB63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17" y="1435070"/>
            <a:ext cx="6538434" cy="4953762"/>
          </a:xfrm>
          <a:prstGeom prst="rect">
            <a:avLst/>
          </a:prstGeom>
          <a:noFill/>
        </p:spPr>
      </p:pic>
      <p:sp>
        <p:nvSpPr>
          <p:cNvPr id="12" name="TextBox 1">
            <a:extLst>
              <a:ext uri="{FF2B5EF4-FFF2-40B4-BE49-F238E27FC236}">
                <a16:creationId xmlns:a16="http://schemas.microsoft.com/office/drawing/2014/main" id="{AE44731F-ACEB-495C-A394-AFD1FAA9F3D8}"/>
              </a:ext>
            </a:extLst>
          </p:cNvPr>
          <p:cNvSpPr txBox="1"/>
          <p:nvPr/>
        </p:nvSpPr>
        <p:spPr>
          <a:xfrm>
            <a:off x="555094" y="676706"/>
            <a:ext cx="7623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FFFFFF"/>
                </a:solidFill>
              </a:rPr>
              <a:t>LEVEL L2: VISUALIZATION DATA MART BEST PRACTICE</a:t>
            </a:r>
            <a:r>
              <a:rPr lang="en-ID" sz="2000" b="1" dirty="0">
                <a:solidFill>
                  <a:srgbClr val="FFFFFF"/>
                </a:solidFill>
              </a:rPr>
              <a:t> </a:t>
            </a:r>
            <a:r>
              <a:rPr lang="en-US" sz="2000" b="1" i="1" dirty="0">
                <a:solidFill>
                  <a:srgbClr val="FFFFFF"/>
                </a:solidFill>
              </a:rPr>
              <a:t>– </a:t>
            </a:r>
            <a:r>
              <a:rPr lang="en-ID" sz="2000" b="1" dirty="0">
                <a:solidFill>
                  <a:srgbClr val="FFFFFF"/>
                </a:solidFill>
              </a:rPr>
              <a:t>STAR SCHEMA 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3D1F45-78E3-4E6B-B271-6F50F6AAE74E}"/>
              </a:ext>
            </a:extLst>
          </p:cNvPr>
          <p:cNvSpPr txBox="1"/>
          <p:nvPr/>
        </p:nvSpPr>
        <p:spPr>
          <a:xfrm>
            <a:off x="8179041" y="1656761"/>
            <a:ext cx="3469581" cy="37856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Generic representation of a facts table combined with different dimension tables, each with a single primary key;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Simple structure;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Easy to understand</a:t>
            </a:r>
            <a:r>
              <a:rPr lang="it-IT" sz="20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sz="20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High performance queries;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sz="2000" dirty="0" err="1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Relatively</a:t>
            </a:r>
            <a:r>
              <a:rPr lang="it-IT" altLang="it-IT" sz="20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 long data loading time;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sz="2000" dirty="0" err="1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Supported</a:t>
            </a:r>
            <a:r>
              <a:rPr lang="it-IT" altLang="it-IT" sz="20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 by a large </a:t>
            </a:r>
            <a:r>
              <a:rPr lang="it-IT" altLang="it-IT" sz="2000" dirty="0" err="1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number</a:t>
            </a:r>
            <a:r>
              <a:rPr lang="it-IT" altLang="it-IT" sz="20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 of business intelligence tools; 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77F7E5A1-E56F-4B56-8679-8BB2E214FC76}"/>
              </a:ext>
            </a:extLst>
          </p:cNvPr>
          <p:cNvSpPr/>
          <p:nvPr/>
        </p:nvSpPr>
        <p:spPr>
          <a:xfrm>
            <a:off x="5610131" y="2441359"/>
            <a:ext cx="768035" cy="159798"/>
          </a:xfrm>
          <a:prstGeom prst="rect">
            <a:avLst/>
          </a:prstGeom>
          <a:noFill/>
          <a:ln w="25400" cap="flat">
            <a:solidFill>
              <a:srgbClr val="2980B9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70C0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C28DA9E9-9811-4A24-A056-E22A0AD4916D}"/>
              </a:ext>
            </a:extLst>
          </p:cNvPr>
          <p:cNvSpPr/>
          <p:nvPr/>
        </p:nvSpPr>
        <p:spPr>
          <a:xfrm>
            <a:off x="5610130" y="3153052"/>
            <a:ext cx="768035" cy="159798"/>
          </a:xfrm>
          <a:prstGeom prst="rect">
            <a:avLst/>
          </a:prstGeom>
          <a:noFill/>
          <a:ln w="25400" cap="flat">
            <a:solidFill>
              <a:srgbClr val="FFFF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70C0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AEEC6F0C-528C-4278-88F0-08E7E6CEA921}"/>
              </a:ext>
            </a:extLst>
          </p:cNvPr>
          <p:cNvSpPr/>
          <p:nvPr/>
        </p:nvSpPr>
        <p:spPr>
          <a:xfrm>
            <a:off x="799914" y="1572827"/>
            <a:ext cx="768035" cy="159798"/>
          </a:xfrm>
          <a:prstGeom prst="rect">
            <a:avLst/>
          </a:prstGeom>
          <a:noFill/>
          <a:ln w="25400" cap="flat">
            <a:solidFill>
              <a:srgbClr val="00B05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70C0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5E61D86F-A91D-4599-9F2F-7F59876D7C05}"/>
              </a:ext>
            </a:extLst>
          </p:cNvPr>
          <p:cNvSpPr/>
          <p:nvPr/>
        </p:nvSpPr>
        <p:spPr>
          <a:xfrm>
            <a:off x="701217" y="3743939"/>
            <a:ext cx="328593" cy="159798"/>
          </a:xfrm>
          <a:prstGeom prst="rect">
            <a:avLst/>
          </a:prstGeom>
          <a:noFill/>
          <a:ln w="25400" cap="flat">
            <a:solidFill>
              <a:srgbClr val="EE536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70C0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4D7DF49F-A44B-4D71-A583-21909894B192}"/>
              </a:ext>
            </a:extLst>
          </p:cNvPr>
          <p:cNvSpPr/>
          <p:nvPr/>
        </p:nvSpPr>
        <p:spPr>
          <a:xfrm>
            <a:off x="3086100" y="4553019"/>
            <a:ext cx="768035" cy="94696"/>
          </a:xfrm>
          <a:prstGeom prst="rect">
            <a:avLst/>
          </a:prstGeom>
          <a:noFill/>
          <a:ln w="25400" cap="flat">
            <a:solidFill>
              <a:srgbClr val="FFFF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70C0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EAD00148-A14F-45E3-8405-17448E389BCD}"/>
              </a:ext>
            </a:extLst>
          </p:cNvPr>
          <p:cNvSpPr/>
          <p:nvPr/>
        </p:nvSpPr>
        <p:spPr>
          <a:xfrm>
            <a:off x="3086101" y="3061838"/>
            <a:ext cx="768034" cy="94696"/>
          </a:xfrm>
          <a:prstGeom prst="rect">
            <a:avLst/>
          </a:prstGeom>
          <a:noFill/>
          <a:ln w="25400" cap="flat">
            <a:solidFill>
              <a:srgbClr val="EE536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70C0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E01D2C65-E912-4320-B6F6-26BFA3C4DFB6}"/>
              </a:ext>
            </a:extLst>
          </p:cNvPr>
          <p:cNvSpPr/>
          <p:nvPr/>
        </p:nvSpPr>
        <p:spPr>
          <a:xfrm>
            <a:off x="3086099" y="4647715"/>
            <a:ext cx="768035" cy="94696"/>
          </a:xfrm>
          <a:prstGeom prst="rect">
            <a:avLst/>
          </a:prstGeom>
          <a:noFill/>
          <a:ln w="25400" cap="flat">
            <a:solidFill>
              <a:srgbClr val="00B05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70C0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672CED7E-4719-469E-802C-2374BC80571D}"/>
              </a:ext>
            </a:extLst>
          </p:cNvPr>
          <p:cNvSpPr/>
          <p:nvPr/>
        </p:nvSpPr>
        <p:spPr>
          <a:xfrm>
            <a:off x="3086099" y="4780349"/>
            <a:ext cx="768035" cy="94696"/>
          </a:xfrm>
          <a:prstGeom prst="rect">
            <a:avLst/>
          </a:prstGeom>
          <a:noFill/>
          <a:ln w="25400" cap="flat">
            <a:solidFill>
              <a:srgbClr val="2980B9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70C0"/>
              </a:solidFill>
              <a:effectLst/>
              <a:uFillTx/>
              <a:latin typeface="NimbusSanL"/>
              <a:ea typeface="NimbusSanL"/>
              <a:cs typeface="NimbusSanL"/>
              <a:sym typeface="NimbusSanL"/>
            </a:endParaRP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1D38CC81-A212-4A46-BCC3-C5388BA8D499}"/>
              </a:ext>
            </a:extLst>
          </p:cNvPr>
          <p:cNvSpPr/>
          <p:nvPr/>
        </p:nvSpPr>
        <p:spPr>
          <a:xfrm>
            <a:off x="684874" y="243393"/>
            <a:ext cx="5065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CONSULTING- CREATION OF DATA MART</a:t>
            </a:r>
            <a:endParaRPr lang="it-IT" sz="1100" kern="0" dirty="0"/>
          </a:p>
          <a:p>
            <a:endParaRPr lang="it-IT" sz="1100" spc="300" dirty="0">
              <a:solidFill>
                <a:srgbClr val="FFFFFF"/>
              </a:solidFill>
              <a:latin typeface="NimbusSanL"/>
              <a:cs typeface="Nirmala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629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">
            <a:extLst>
              <a:ext uri="{FF2B5EF4-FFF2-40B4-BE49-F238E27FC236}">
                <a16:creationId xmlns:a16="http://schemas.microsoft.com/office/drawing/2014/main" id="{AE44731F-ACEB-495C-A394-AFD1FAA9F3D8}"/>
              </a:ext>
            </a:extLst>
          </p:cNvPr>
          <p:cNvSpPr txBox="1"/>
          <p:nvPr/>
        </p:nvSpPr>
        <p:spPr>
          <a:xfrm>
            <a:off x="589877" y="694304"/>
            <a:ext cx="5506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FFFFFF"/>
                </a:solidFill>
              </a:rPr>
              <a:t>LEVEL L2: </a:t>
            </a:r>
            <a:r>
              <a:rPr lang="it-IT" sz="2000" b="1" i="1" dirty="0">
                <a:solidFill>
                  <a:srgbClr val="FFFFFF"/>
                </a:solidFill>
              </a:rPr>
              <a:t>SNOWFLAKE SCHEMA vs STAR SCHEMA</a:t>
            </a:r>
            <a:endParaRPr lang="en-ID" sz="2000" b="1" dirty="0">
              <a:solidFill>
                <a:srgbClr val="FFFFFF"/>
              </a:solidFill>
            </a:endParaRP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1D38CC81-A212-4A46-BCC3-C5388BA8D499}"/>
              </a:ext>
            </a:extLst>
          </p:cNvPr>
          <p:cNvSpPr/>
          <p:nvPr/>
        </p:nvSpPr>
        <p:spPr>
          <a:xfrm>
            <a:off x="684874" y="243393"/>
            <a:ext cx="5065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MEDIAMENTE</a:t>
            </a:r>
            <a:r>
              <a:rPr lang="it-IT" sz="1100" spc="300" dirty="0">
                <a:latin typeface="NimbusSanL"/>
                <a:cs typeface="Nirmala UI" panose="020B0502040204020203" pitchFamily="34" charset="0"/>
              </a:rPr>
              <a:t> </a:t>
            </a:r>
            <a:r>
              <a:rPr lang="it-IT" sz="1100" spc="300" dirty="0">
                <a:solidFill>
                  <a:srgbClr val="FFFFFF"/>
                </a:solidFill>
                <a:latin typeface="NimbusSanL"/>
                <a:cs typeface="Nirmala UI" panose="020B0502040204020203" pitchFamily="34" charset="0"/>
              </a:rPr>
              <a:t>CONSULTING- CREATION OF DATA MART</a:t>
            </a:r>
            <a:endParaRPr lang="it-IT" sz="1100" kern="0" dirty="0"/>
          </a:p>
          <a:p>
            <a:endParaRPr lang="it-IT" sz="1100" spc="300" dirty="0">
              <a:solidFill>
                <a:srgbClr val="FFFFFF"/>
              </a:solidFill>
              <a:latin typeface="NimbusSanL"/>
              <a:cs typeface="Nirmala UI" panose="020B0502040204020203" pitchFamily="34" charset="0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AC96FDFC-746F-4C98-8E4B-82F4CF628D6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55309" y="2146983"/>
            <a:ext cx="509941" cy="509941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DFC1E9C5-E5BB-42E9-B351-A03441DAFC0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58897" y="5143814"/>
            <a:ext cx="509941" cy="509941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745A5BC6-6206-4679-8169-2CD744DAED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55309" y="3647248"/>
            <a:ext cx="509941" cy="509941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3C14CF56-7E52-47BB-AC8A-4047AB16C50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7202" y="2858346"/>
            <a:ext cx="509941" cy="509941"/>
          </a:xfrm>
          <a:prstGeom prst="rect">
            <a:avLst/>
          </a:prstGeom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E7E7E198-E98A-4EC8-B230-70BA08232EE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3466" y="5908725"/>
            <a:ext cx="509941" cy="509941"/>
          </a:xfrm>
          <a:prstGeom prst="rect">
            <a:avLst/>
          </a:prstGeom>
        </p:spPr>
      </p:pic>
      <p:pic>
        <p:nvPicPr>
          <p:cNvPr id="28" name="Immagine 27">
            <a:extLst>
              <a:ext uri="{FF2B5EF4-FFF2-40B4-BE49-F238E27FC236}">
                <a16:creationId xmlns:a16="http://schemas.microsoft.com/office/drawing/2014/main" id="{440FCFB0-0B9C-4825-8AD9-2130B78C099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3466" y="4383535"/>
            <a:ext cx="509941" cy="509941"/>
          </a:xfrm>
          <a:prstGeom prst="rect">
            <a:avLst/>
          </a:prstGeom>
        </p:spPr>
      </p:pic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0C4EA6EF-08B5-4D10-AEBD-9FD91D137B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60534"/>
              </p:ext>
            </p:extLst>
          </p:nvPr>
        </p:nvGraphicFramePr>
        <p:xfrm>
          <a:off x="1695416" y="1282314"/>
          <a:ext cx="8243454" cy="5239808"/>
        </p:xfrm>
        <a:graphic>
          <a:graphicData uri="http://schemas.openxmlformats.org/drawingml/2006/table">
            <a:tbl>
              <a:tblPr/>
              <a:tblGrid>
                <a:gridCol w="2393261">
                  <a:extLst>
                    <a:ext uri="{9D8B030D-6E8A-4147-A177-3AD203B41FA5}">
                      <a16:colId xmlns:a16="http://schemas.microsoft.com/office/drawing/2014/main" val="673896647"/>
                    </a:ext>
                  </a:extLst>
                </a:gridCol>
                <a:gridCol w="2889640">
                  <a:extLst>
                    <a:ext uri="{9D8B030D-6E8A-4147-A177-3AD203B41FA5}">
                      <a16:colId xmlns:a16="http://schemas.microsoft.com/office/drawing/2014/main" val="2816966655"/>
                    </a:ext>
                  </a:extLst>
                </a:gridCol>
                <a:gridCol w="2960553">
                  <a:extLst>
                    <a:ext uri="{9D8B030D-6E8A-4147-A177-3AD203B41FA5}">
                      <a16:colId xmlns:a16="http://schemas.microsoft.com/office/drawing/2014/main" val="171464467"/>
                    </a:ext>
                  </a:extLst>
                </a:gridCol>
              </a:tblGrid>
              <a:tr h="696128">
                <a:tc>
                  <a:txBody>
                    <a:bodyPr/>
                    <a:lstStyle/>
                    <a:p>
                      <a:pPr algn="l" fontAlgn="b"/>
                      <a:endParaRPr lang="it-IT" sz="16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Snowflake Schema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Star Schema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3375204"/>
                  </a:ext>
                </a:extLst>
              </a:tr>
              <a:tr h="75728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Query performance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7612708"/>
                  </a:ext>
                </a:extLst>
              </a:tr>
              <a:tr h="75728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Data loading Time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9385918"/>
                  </a:ext>
                </a:extLst>
              </a:tr>
              <a:tr h="75728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Clarity of schema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1625350"/>
                  </a:ext>
                </a:extLst>
              </a:tr>
              <a:tr h="75728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Need of Code changes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0433040"/>
                  </a:ext>
                </a:extLst>
              </a:tr>
              <a:tr h="75728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Tools Compatibility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219004"/>
                  </a:ext>
                </a:extLst>
              </a:tr>
              <a:tr h="75728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Large DB Management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58825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7136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6|17|37.5"/>
</p:tagLst>
</file>

<file path=ppt/theme/theme1.xml><?xml version="1.0" encoding="utf-8"?>
<a:theme xmlns:a="http://schemas.openxmlformats.org/drawingml/2006/main" name="Mediamente">
  <a:themeElements>
    <a:clrScheme name="Mediamente">
      <a:dk1>
        <a:srgbClr val="344A5E"/>
      </a:dk1>
      <a:lt1>
        <a:srgbClr val="70808F"/>
      </a:lt1>
      <a:dk2>
        <a:srgbClr val="A7A7A7"/>
      </a:dk2>
      <a:lt2>
        <a:srgbClr val="535353"/>
      </a:lt2>
      <a:accent1>
        <a:srgbClr val="344A5E"/>
      </a:accent1>
      <a:accent2>
        <a:srgbClr val="70808F"/>
      </a:accent2>
      <a:accent3>
        <a:srgbClr val="EA525F"/>
      </a:accent3>
      <a:accent4>
        <a:srgbClr val="F6868F"/>
      </a:accent4>
      <a:accent5>
        <a:srgbClr val="707070"/>
      </a:accent5>
      <a:accent6>
        <a:srgbClr val="8F8F8F"/>
      </a:accent6>
      <a:hlink>
        <a:srgbClr val="0000FF"/>
      </a:hlink>
      <a:folHlink>
        <a:srgbClr val="FF00FF"/>
      </a:folHlink>
    </a:clrScheme>
    <a:fontScheme name="Mediament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Mediamen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3F3F3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NimbusSanL"/>
            <a:ea typeface="NimbusSanL"/>
            <a:cs typeface="NimbusSanL"/>
            <a:sym typeface="NimbusSan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NimbusSanL"/>
            <a:ea typeface="NimbusSanL"/>
            <a:cs typeface="NimbusSanL"/>
            <a:sym typeface="NimbusSan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MC_modello_presentazione.potx" id="{7AA62DDE-2BC1-4E33-985F-B71BC16E7175}" vid="{9B61483C-4097-42E0-86D2-6619E72035B7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5348</TotalTime>
  <Words>1561</Words>
  <Application>Microsoft Office PowerPoint</Application>
  <PresentationFormat>Widescreen</PresentationFormat>
  <Paragraphs>329</Paragraphs>
  <Slides>19</Slides>
  <Notes>18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9" baseType="lpstr">
      <vt:lpstr>Arial</vt:lpstr>
      <vt:lpstr>Calibri</vt:lpstr>
      <vt:lpstr>Cambria Math</vt:lpstr>
      <vt:lpstr>Informal Roman</vt:lpstr>
      <vt:lpstr>NimbusSanL</vt:lpstr>
      <vt:lpstr>Poppins</vt:lpstr>
      <vt:lpstr>Source Sans Pro</vt:lpstr>
      <vt:lpstr>Verdana</vt:lpstr>
      <vt:lpstr>Wingdings</vt:lpstr>
      <vt:lpstr>Mediamente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CREATION OF DATA MART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DATA MINING  ALGORITHMS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DATA VISUALIZATION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Zero to .. ( Advanced ) Analytics</dc:title>
  <dc:creator>Graziano Fracasso</dc:creator>
  <cp:lastModifiedBy>Luca bregata</cp:lastModifiedBy>
  <cp:revision>197</cp:revision>
  <dcterms:created xsi:type="dcterms:W3CDTF">2019-05-19T17:37:11Z</dcterms:created>
  <dcterms:modified xsi:type="dcterms:W3CDTF">2019-10-13T16:13:24Z</dcterms:modified>
</cp:coreProperties>
</file>